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511" r:id="rId3"/>
    <p:sldId id="751" r:id="rId4"/>
    <p:sldId id="728" r:id="rId5"/>
    <p:sldId id="729" r:id="rId6"/>
    <p:sldId id="730" r:id="rId7"/>
    <p:sldId id="752" r:id="rId8"/>
    <p:sldId id="734" r:id="rId9"/>
    <p:sldId id="736" r:id="rId10"/>
    <p:sldId id="692" r:id="rId11"/>
    <p:sldId id="743" r:id="rId12"/>
    <p:sldId id="754" r:id="rId13"/>
    <p:sldId id="753" r:id="rId14"/>
    <p:sldId id="744" r:id="rId15"/>
    <p:sldId id="745" r:id="rId16"/>
    <p:sldId id="759" r:id="rId17"/>
    <p:sldId id="760" r:id="rId18"/>
    <p:sldId id="761" r:id="rId19"/>
    <p:sldId id="762" r:id="rId20"/>
    <p:sldId id="763" r:id="rId21"/>
    <p:sldId id="764" r:id="rId22"/>
    <p:sldId id="765" r:id="rId23"/>
    <p:sldId id="766" r:id="rId24"/>
    <p:sldId id="755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EE0CDF3-BEBE-490E-AF24-715A995130B6}">
          <p14:sldIdLst>
            <p14:sldId id="256"/>
            <p14:sldId id="511"/>
            <p14:sldId id="751"/>
            <p14:sldId id="728"/>
            <p14:sldId id="729"/>
            <p14:sldId id="730"/>
            <p14:sldId id="752"/>
            <p14:sldId id="734"/>
            <p14:sldId id="736"/>
            <p14:sldId id="692"/>
            <p14:sldId id="743"/>
            <p14:sldId id="754"/>
            <p14:sldId id="753"/>
            <p14:sldId id="744"/>
            <p14:sldId id="745"/>
            <p14:sldId id="759"/>
            <p14:sldId id="760"/>
            <p14:sldId id="761"/>
            <p14:sldId id="762"/>
            <p14:sldId id="763"/>
            <p14:sldId id="764"/>
            <p14:sldId id="765"/>
            <p14:sldId id="766"/>
            <p14:sldId id="755"/>
          </p14:sldIdLst>
        </p14:section>
        <p14:section name="Untitled Section" id="{04AFFB57-18FE-41CE-A526-478C959C2FFD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C0504D"/>
    <a:srgbClr val="FF0000"/>
    <a:srgbClr val="3099E0"/>
    <a:srgbClr val="6600FF"/>
    <a:srgbClr val="CCFFCC"/>
    <a:srgbClr val="FF99CC"/>
    <a:srgbClr val="E5E5EF"/>
    <a:srgbClr val="FFDDEE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 autoAdjust="0"/>
    <p:restoredTop sz="94710" autoAdjust="0"/>
  </p:normalViewPr>
  <p:slideViewPr>
    <p:cSldViewPr>
      <p:cViewPr varScale="1">
        <p:scale>
          <a:sx n="83" d="100"/>
          <a:sy n="83" d="100"/>
        </p:scale>
        <p:origin x="34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15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tiff>
</file>

<file path=ppt/media/image4.jpeg>
</file>

<file path=ppt/media/image5.jpeg>
</file>

<file path=ppt/media/image6.jpe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2" tIns="46586" rIns="93172" bIns="46586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2" tIns="46586" rIns="93172" bIns="46586" rtlCol="0"/>
          <a:lstStyle>
            <a:lvl1pPr algn="r">
              <a:defRPr sz="1300"/>
            </a:lvl1pPr>
          </a:lstStyle>
          <a:p>
            <a:fld id="{DE1CDEF7-59BF-4797-B5BD-3C8719E664C4}" type="datetimeFigureOut">
              <a:rPr lang="en-US" smtClean="0"/>
              <a:t>6/9/2016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8500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2" tIns="46586" rIns="93172" bIns="4658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3172" tIns="46586" rIns="93172" bIns="4658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2" tIns="46586" rIns="93172" bIns="46586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2" tIns="46586" rIns="93172" bIns="46586" rtlCol="0" anchor="b"/>
          <a:lstStyle>
            <a:lvl1pPr algn="r">
              <a:defRPr sz="1300"/>
            </a:lvl1pPr>
          </a:lstStyle>
          <a:p>
            <a:fld id="{5C1D8A59-3A6B-408D-A026-1AB0644E6E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71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</a:t>
            </a:r>
            <a:r>
              <a:rPr lang="en-US" baseline="0" dirty="0" smtClean="0"/>
              <a:t> through all components of Soar – including Aaron’s visual stuff, and new semantic memory. </a:t>
            </a:r>
          </a:p>
          <a:p>
            <a:r>
              <a:rPr lang="en-US" baseline="0" dirty="0" smtClean="0"/>
              <a:t>Theme of scaling and efficiency and </a:t>
            </a:r>
            <a:r>
              <a:rPr lang="en-US" baseline="0" smtClean="0"/>
              <a:t>functional capabilities. 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1D8A59-3A6B-408D-A026-1AB0644E6E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510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 uniquely human ability.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1D8A59-3A6B-408D-A026-1AB0644E6E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652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Goal is not to solve natural language processing, vision, </a:t>
            </a:r>
          </a:p>
          <a:p>
            <a:pPr defTabSz="914350">
              <a:defRPr/>
            </a:pPr>
            <a:r>
              <a:rPr lang="en-US" dirty="0" smtClean="0"/>
              <a:t>Claim sufficient progress in</a:t>
            </a:r>
            <a:r>
              <a:rPr lang="en-US" baseline="0" dirty="0" smtClean="0"/>
              <a:t> each of these systems to design end to end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2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Goal is not to solve natural language processing, vision, </a:t>
            </a:r>
          </a:p>
          <a:p>
            <a:pPr defTabSz="914350">
              <a:defRPr/>
            </a:pPr>
            <a:r>
              <a:rPr lang="en-US" dirty="0" smtClean="0"/>
              <a:t>Claim sufficient progress in</a:t>
            </a:r>
            <a:r>
              <a:rPr lang="en-US" baseline="0" dirty="0" smtClean="0"/>
              <a:t> each of these systems to design end to end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065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Goal is not to solve natural language processing, vision, </a:t>
            </a:r>
          </a:p>
          <a:p>
            <a:pPr defTabSz="914350">
              <a:defRPr/>
            </a:pPr>
            <a:r>
              <a:rPr lang="en-US" dirty="0" smtClean="0"/>
              <a:t>Claim sufficient progress in</a:t>
            </a:r>
            <a:r>
              <a:rPr lang="en-US" baseline="0" dirty="0" smtClean="0"/>
              <a:t> each of these systems to design end to end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5846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Goal is not to solve natural language processing, vision, </a:t>
            </a:r>
          </a:p>
          <a:p>
            <a:pPr defTabSz="914350">
              <a:defRPr/>
            </a:pPr>
            <a:r>
              <a:rPr lang="en-US" dirty="0" smtClean="0"/>
              <a:t>Claim sufficient progress in</a:t>
            </a:r>
            <a:r>
              <a:rPr lang="en-US" baseline="0" dirty="0" smtClean="0"/>
              <a:t> each of these systems to design end to end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24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Goal is not to solve natural language processing, vision, </a:t>
            </a:r>
          </a:p>
          <a:p>
            <a:pPr defTabSz="914350">
              <a:defRPr/>
            </a:pPr>
            <a:r>
              <a:rPr lang="en-US" dirty="0" smtClean="0"/>
              <a:t>Claim sufficient progress in</a:t>
            </a:r>
            <a:r>
              <a:rPr lang="en-US" baseline="0" dirty="0" smtClean="0"/>
              <a:t> each of these systems to design end to end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6FB65-7E26-48E8-87CA-39C1AC7F3D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831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Denotation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BA0E10-83D2-4A83-8162-2E63E798C84D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888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74186" y="6480049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779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68523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8392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62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127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630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8251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7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6340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384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006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-10405" y="-1"/>
            <a:ext cx="381014" cy="6858000"/>
          </a:xfrm>
          <a:prstGeom prst="rect">
            <a:avLst/>
          </a:prstGeom>
          <a:solidFill>
            <a:srgbClr val="000066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sz="1600" baseline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08" y="6563591"/>
            <a:ext cx="2446554" cy="28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962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/>
  </p:transition>
  <p:timing>
    <p:tnLst>
      <p:par>
        <p:cTn id="1" dur="indefinite" restart="never" nodeType="tmRoot"/>
      </p:par>
    </p:tnLst>
  </p:timing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346" y="304800"/>
            <a:ext cx="87630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Interactive Task Learning:</a:t>
            </a:r>
            <a:br>
              <a:rPr lang="en-US" dirty="0" smtClean="0"/>
            </a:br>
            <a:r>
              <a:rPr lang="en-US" dirty="0" smtClean="0"/>
              <a:t>Language Processing for Rosie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1981200"/>
            <a:ext cx="7086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John E. Laird and Peter </a:t>
            </a:r>
            <a:r>
              <a:rPr lang="en-US" dirty="0" err="1" smtClean="0">
                <a:solidFill>
                  <a:schemeClr val="tx1"/>
                </a:solidFill>
              </a:rPr>
              <a:t>Lindes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University of Michigan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00672" y="64928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7" name="Picture 2" descr="http://upload.wikimedia.org/wikipedia/commons/2/29/Office_of_Naval_Research_Official_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6240559"/>
            <a:ext cx="1219200" cy="55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205" y="6173641"/>
            <a:ext cx="685800" cy="689764"/>
          </a:xfrm>
          <a:prstGeom prst="rect">
            <a:avLst/>
          </a:prstGeom>
        </p:spPr>
      </p:pic>
      <p:pic>
        <p:nvPicPr>
          <p:cNvPr id="9" name="Picture 4" descr="http://upload.wikimedia.org/wikipedia/commons/thumb/6/6e/DARPA_Logo.jpg/1280px-DARPA_Logo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0210" y="6217919"/>
            <a:ext cx="1173090" cy="601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www.northeastern.edu/cvl/wp-content/uploads/2015/03/afosr-logo-1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504" y="6225775"/>
            <a:ext cx="1454296" cy="585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706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5849203" y="6215159"/>
            <a:ext cx="245659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sz="1600" baseline="0" dirty="0"/>
          </a:p>
        </p:txBody>
      </p:sp>
      <p:sp>
        <p:nvSpPr>
          <p:cNvPr id="2" name="Rectangle 1"/>
          <p:cNvSpPr/>
          <p:nvPr/>
        </p:nvSpPr>
        <p:spPr>
          <a:xfrm>
            <a:off x="981448" y="6327016"/>
            <a:ext cx="178416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endParaRPr lang="en-US" sz="1600" baseline="0" dirty="0"/>
          </a:p>
        </p:txBody>
      </p:sp>
      <p:sp>
        <p:nvSpPr>
          <p:cNvPr id="39" name="Rectangle 38"/>
          <p:cNvSpPr/>
          <p:nvPr/>
        </p:nvSpPr>
        <p:spPr>
          <a:xfrm>
            <a:off x="1016939" y="76200"/>
            <a:ext cx="2248125" cy="428167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667784" y="5847964"/>
            <a:ext cx="2248126" cy="80053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Perception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433584" y="116742"/>
            <a:ext cx="4787288" cy="300586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747543" y="527149"/>
            <a:ext cx="2377440" cy="4572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Word – Category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Mappings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126348" y="3043686"/>
            <a:ext cx="2066152" cy="365273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accent3">
                <a:lumMod val="50000"/>
              </a:scheme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Parsing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1126348" y="2622625"/>
            <a:ext cx="2066152" cy="358239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accent3">
                <a:lumMod val="50000"/>
              </a:scheme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Interaction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126348" y="2166218"/>
            <a:ext cx="2066152" cy="393583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accent3">
                <a:lumMod val="50000"/>
              </a:scheme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Verb Learning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1126348" y="1717833"/>
            <a:ext cx="2066152" cy="385561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accent3">
                <a:lumMod val="50000"/>
              </a:scheme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Noun Learning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126348" y="1297622"/>
            <a:ext cx="2066152" cy="357387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accent3">
                <a:lumMod val="50000"/>
              </a:scheme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Prep Learning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26348" y="3490260"/>
            <a:ext cx="2066151" cy="351593"/>
          </a:xfrm>
          <a:prstGeom prst="rect">
            <a:avLst/>
          </a:prstGeom>
          <a:solidFill>
            <a:schemeClr val="accent2">
              <a:lumMod val="75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Action Knowledge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113449" y="112531"/>
            <a:ext cx="2061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Procedural Memory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5757069" y="2545617"/>
            <a:ext cx="2377440" cy="4572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Preposition – Spatial Relation</a:t>
            </a:r>
            <a:r>
              <a:rPr lang="en-US" sz="1400" kern="0" baseline="0" dirty="0" smtClean="0">
                <a:solidFill>
                  <a:schemeClr val="bg1"/>
                </a:solidFill>
              </a:rPr>
              <a:t> 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Mappings</a:t>
            </a:r>
          </a:p>
        </p:txBody>
      </p:sp>
      <p:sp>
        <p:nvSpPr>
          <p:cNvPr id="64" name="Rectangle 63"/>
          <p:cNvSpPr/>
          <p:nvPr/>
        </p:nvSpPr>
        <p:spPr>
          <a:xfrm>
            <a:off x="5747544" y="1536383"/>
            <a:ext cx="2377440" cy="4572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 anchorCtr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Verb – Operator Mappings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5757071" y="2041000"/>
            <a:ext cx="2377440" cy="4572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Noun/Adjective – Perceptual Symbol Mappings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915910" y="76201"/>
            <a:ext cx="190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Semantic Memory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3618023" y="2048260"/>
            <a:ext cx="1936678" cy="423275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Fixed Locations</a:t>
            </a:r>
          </a:p>
        </p:txBody>
      </p:sp>
      <p:sp>
        <p:nvSpPr>
          <p:cNvPr id="70" name="Rectangle 69"/>
          <p:cNvSpPr/>
          <p:nvPr/>
        </p:nvSpPr>
        <p:spPr>
          <a:xfrm>
            <a:off x="3618024" y="2553792"/>
            <a:ext cx="1936677" cy="499580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0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Primitive Verb</a:t>
            </a:r>
            <a:r>
              <a:rPr kumimoji="0" lang="en-US" sz="16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</a:rPr>
              <a:t> – Operator Mappings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4915910" y="3208942"/>
            <a:ext cx="3304962" cy="114892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757071" y="3234342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Episodic Memory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5045871" y="3603674"/>
            <a:ext cx="3069918" cy="65259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Agent’s Experiences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016939" y="4688742"/>
            <a:ext cx="7203933" cy="81212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Working Memory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236371" y="5847964"/>
            <a:ext cx="2984501" cy="80053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757071" y="5787874"/>
            <a:ext cx="21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Spatial Visual System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898969" y="6104856"/>
            <a:ext cx="1840904" cy="503698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Spatial Primitives</a:t>
            </a:r>
          </a:p>
        </p:txBody>
      </p:sp>
      <p:cxnSp>
        <p:nvCxnSpPr>
          <p:cNvPr id="78" name="Straight Arrow Connector 77"/>
          <p:cNvCxnSpPr>
            <a:stCxn id="45" idx="3"/>
            <a:endCxn id="75" idx="1"/>
          </p:cNvCxnSpPr>
          <p:nvPr/>
        </p:nvCxnSpPr>
        <p:spPr>
          <a:xfrm>
            <a:off x="4915910" y="6248233"/>
            <a:ext cx="320461" cy="0"/>
          </a:xfrm>
          <a:prstGeom prst="straightConnector1">
            <a:avLst/>
          </a:prstGeom>
          <a:noFill/>
          <a:ln w="25400" cap="flat" cmpd="sng" algn="ctr">
            <a:solidFill>
              <a:srgbClr val="4F81BD"/>
            </a:solidFill>
            <a:prstDash val="solid"/>
            <a:tailEnd type="arrow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79" name="Straight Arrow Connector 78"/>
          <p:cNvCxnSpPr/>
          <p:nvPr/>
        </p:nvCxnSpPr>
        <p:spPr>
          <a:xfrm flipV="1">
            <a:off x="6480971" y="5500870"/>
            <a:ext cx="0" cy="347094"/>
          </a:xfrm>
          <a:prstGeom prst="straightConnector1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arrow"/>
            <a:tailEnd type="arrow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80" name="Straight Arrow Connector 79"/>
          <p:cNvCxnSpPr>
            <a:stCxn id="45" idx="0"/>
          </p:cNvCxnSpPr>
          <p:nvPr/>
        </p:nvCxnSpPr>
        <p:spPr>
          <a:xfrm flipV="1">
            <a:off x="3791847" y="5500870"/>
            <a:ext cx="0" cy="347094"/>
          </a:xfrm>
          <a:prstGeom prst="straightConnector1">
            <a:avLst/>
          </a:prstGeom>
          <a:noFill/>
          <a:ln w="25400" cap="flat" cmpd="sng" algn="ctr">
            <a:solidFill>
              <a:srgbClr val="4F81BD"/>
            </a:solidFill>
            <a:prstDash val="solid"/>
            <a:tailEnd type="arrow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81" name="Rectangle 80"/>
          <p:cNvSpPr/>
          <p:nvPr/>
        </p:nvSpPr>
        <p:spPr>
          <a:xfrm>
            <a:off x="1016938" y="5847964"/>
            <a:ext cx="1285733" cy="80053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ysClr val="windowText" lastClr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Action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cxnSp>
        <p:nvCxnSpPr>
          <p:cNvPr id="82" name="Straight Arrow Connector 81"/>
          <p:cNvCxnSpPr>
            <a:endCxn id="81" idx="0"/>
          </p:cNvCxnSpPr>
          <p:nvPr/>
        </p:nvCxnSpPr>
        <p:spPr>
          <a:xfrm>
            <a:off x="1659805" y="5500870"/>
            <a:ext cx="0" cy="347094"/>
          </a:xfrm>
          <a:prstGeom prst="straightConnector1">
            <a:avLst/>
          </a:prstGeom>
          <a:noFill/>
          <a:ln w="25400" cap="flat" cmpd="sng" algn="ctr">
            <a:solidFill>
              <a:srgbClr val="4F81BD"/>
            </a:solidFill>
            <a:prstDash val="solid"/>
            <a:tailEnd type="arrow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83" name="Straight Arrow Connector 82"/>
          <p:cNvCxnSpPr>
            <a:endCxn id="39" idx="2"/>
          </p:cNvCxnSpPr>
          <p:nvPr/>
        </p:nvCxnSpPr>
        <p:spPr>
          <a:xfrm flipV="1">
            <a:off x="2141001" y="4357870"/>
            <a:ext cx="1" cy="330872"/>
          </a:xfrm>
          <a:prstGeom prst="straightConnector1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arrow"/>
            <a:tailEnd type="arrow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84" name="Straight Arrow Connector 83"/>
          <p:cNvCxnSpPr/>
          <p:nvPr/>
        </p:nvCxnSpPr>
        <p:spPr>
          <a:xfrm>
            <a:off x="4182271" y="3122608"/>
            <a:ext cx="0" cy="1566134"/>
          </a:xfrm>
          <a:prstGeom prst="straightConnector1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arrow"/>
            <a:tailEnd type="arrow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85" name="Straight Arrow Connector 84"/>
          <p:cNvCxnSpPr>
            <a:stCxn id="71" idx="2"/>
          </p:cNvCxnSpPr>
          <p:nvPr/>
        </p:nvCxnSpPr>
        <p:spPr>
          <a:xfrm>
            <a:off x="6568391" y="4357870"/>
            <a:ext cx="0" cy="330872"/>
          </a:xfrm>
          <a:prstGeom prst="straightConnector1">
            <a:avLst/>
          </a:prstGeom>
          <a:noFill/>
          <a:ln w="25400" cap="flat" cmpd="sng" algn="ctr">
            <a:solidFill>
              <a:srgbClr val="4F81BD"/>
            </a:solidFill>
            <a:prstDash val="solid"/>
            <a:headEnd type="arrow"/>
            <a:tailEnd type="arrow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5" name="TextBox 4"/>
          <p:cNvSpPr txBox="1"/>
          <p:nvPr/>
        </p:nvSpPr>
        <p:spPr bwMode="auto">
          <a:xfrm rot="16200000">
            <a:off x="-1832879" y="2502302"/>
            <a:ext cx="4587601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baseline="0" dirty="0" smtClean="0"/>
              <a:t>Memory Structures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618023" y="1037198"/>
            <a:ext cx="1936678" cy="423275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Innate Words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747544" y="1031766"/>
            <a:ext cx="2377440" cy="4572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t" anchorCtr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Task Structure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 (Goals &amp; Operators)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126348" y="877411"/>
            <a:ext cx="2066152" cy="357387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accent3">
                <a:lumMod val="50000"/>
              </a:scheme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</a:rPr>
              <a:t>Task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Learning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126348" y="457200"/>
            <a:ext cx="2066152" cy="357387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accent3">
                <a:lumMod val="50000"/>
              </a:scheme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</a:rPr>
              <a:t>Primitive Actions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126348" y="3904677"/>
            <a:ext cx="2066151" cy="351593"/>
          </a:xfrm>
          <a:prstGeom prst="rect">
            <a:avLst/>
          </a:prstGeom>
          <a:solidFill>
            <a:schemeClr val="accent2">
              <a:lumMod val="75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Mapping Knowledge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618023" y="531667"/>
            <a:ext cx="1936678" cy="423275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Constructions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3618023" y="1542729"/>
            <a:ext cx="1936678" cy="423275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Innate Mappings</a:t>
            </a:r>
          </a:p>
        </p:txBody>
      </p:sp>
    </p:spTree>
    <p:extLst>
      <p:ext uri="{BB962C8B-B14F-4D97-AF65-F5344CB8AC3E}">
        <p14:creationId xmlns:p14="http://schemas.microsoft.com/office/powerpoint/2010/main" val="303704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4" grpId="0" animBg="1"/>
      <p:bldP spid="55" grpId="0" animBg="1"/>
      <p:bldP spid="57" grpId="0" animBg="1"/>
      <p:bldP spid="59" grpId="0" animBg="1"/>
      <p:bldP spid="61" grpId="0" animBg="1"/>
      <p:bldP spid="52" grpId="0" animBg="1"/>
      <p:bldP spid="62" grpId="0" animBg="1"/>
      <p:bldP spid="64" grpId="0" animBg="1"/>
      <p:bldP spid="65" grpId="0" animBg="1"/>
      <p:bldP spid="68" grpId="0" animBg="1"/>
      <p:bldP spid="70" grpId="0" animBg="1"/>
      <p:bldP spid="73" grpId="0" animBg="1"/>
      <p:bldP spid="77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7" grpId="0" animBg="1"/>
      <p:bldP spid="4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Language Processing Goals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763000" cy="53340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Flexible, extendable parser for interactive task learning</a:t>
            </a:r>
          </a:p>
          <a:p>
            <a:pPr lvl="1"/>
            <a:r>
              <a:rPr lang="en-US" dirty="0" smtClean="0"/>
              <a:t>Inspired by human-level processing</a:t>
            </a:r>
          </a:p>
          <a:p>
            <a:r>
              <a:rPr lang="en-US" dirty="0" smtClean="0"/>
              <a:t>Grounds understanding in environment (when possible)</a:t>
            </a:r>
          </a:p>
          <a:p>
            <a:r>
              <a:rPr lang="en-US" dirty="0" smtClean="0"/>
              <a:t>Use word by word, incremental repair-based parsing</a:t>
            </a:r>
          </a:p>
          <a:p>
            <a:pPr lvl="1"/>
            <a:r>
              <a:rPr lang="en-US" dirty="0" smtClean="0"/>
              <a:t>Inspired by NL-Soar</a:t>
            </a:r>
          </a:p>
          <a:p>
            <a:pPr lvl="1"/>
            <a:r>
              <a:rPr lang="en-US" dirty="0" smtClean="0"/>
              <a:t>Extend to constructions, word retrieval ambiguity resolution, and real-world referent grounding</a:t>
            </a:r>
          </a:p>
          <a:p>
            <a:pPr lvl="1"/>
            <a:r>
              <a:rPr lang="en-US" dirty="0" smtClean="0"/>
              <a:t>Incorporates syntax, semantics, and pragmatic processing</a:t>
            </a:r>
          </a:p>
          <a:p>
            <a:r>
              <a:rPr lang="en-US" dirty="0" smtClean="0"/>
              <a:t>Use Embodied Construction Grammar (ECG)</a:t>
            </a:r>
          </a:p>
          <a:p>
            <a:pPr lvl="1"/>
            <a:r>
              <a:rPr lang="en-US" dirty="0" smtClean="0"/>
              <a:t>Theory of complex language usage and connections between form (syntax) and meaning (semantics and pragmatics).</a:t>
            </a:r>
          </a:p>
          <a:p>
            <a:pPr lvl="1"/>
            <a:r>
              <a:rPr lang="en-US" dirty="0" smtClean="0"/>
              <a:t>Syntax and semantics are associated with words, phrases, constructions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368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976" y="0"/>
            <a:ext cx="8229600" cy="838200"/>
          </a:xfrm>
        </p:spPr>
        <p:txBody>
          <a:bodyPr/>
          <a:lstStyle/>
          <a:p>
            <a:r>
              <a:rPr lang="en-US" dirty="0" smtClean="0"/>
              <a:t>Two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686800" cy="548640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Laird: All language specific knowledge starts in semantic memory (syntax, semantics)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Pro: have (vague) story as to where this information could be learned by experience.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Pro: in production – used by Rosie for all language processing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Con: not linguistically sound (cognitive linguistics)</a:t>
            </a:r>
          </a:p>
          <a:p>
            <a:pPr>
              <a:lnSpc>
                <a:spcPct val="120000"/>
              </a:lnSpc>
            </a:pPr>
            <a:r>
              <a:rPr lang="en-US" dirty="0" err="1" smtClean="0"/>
              <a:t>Lindes</a:t>
            </a:r>
            <a:r>
              <a:rPr lang="en-US" dirty="0" smtClean="0"/>
              <a:t>: </a:t>
            </a:r>
            <a:r>
              <a:rPr lang="en-US" dirty="0"/>
              <a:t>All language specific knowledge starts in </a:t>
            </a:r>
            <a:r>
              <a:rPr lang="en-US" dirty="0" smtClean="0"/>
              <a:t>procedural </a:t>
            </a:r>
            <a:r>
              <a:rPr lang="en-US" dirty="0"/>
              <a:t>memory (syntax, semantics)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Pro: linguistically sound (cognitive linguistics)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Pro: compiler from embodied construction grammar formalism into Soar rules: English and Spanish!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Con: not a good story of how it can be learned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Con: not yet in production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49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58"/>
          <p:cNvCxnSpPr/>
          <p:nvPr/>
        </p:nvCxnSpPr>
        <p:spPr bwMode="auto">
          <a:xfrm>
            <a:off x="533400" y="4953000"/>
            <a:ext cx="54864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/>
          <p:nvPr/>
        </p:nvCxnSpPr>
        <p:spPr bwMode="auto">
          <a:xfrm>
            <a:off x="6848474" y="2457450"/>
            <a:ext cx="176212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CC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533400" y="2819400"/>
            <a:ext cx="31242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CC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5" name="Rectangle 54"/>
          <p:cNvSpPr/>
          <p:nvPr/>
        </p:nvSpPr>
        <p:spPr bwMode="auto">
          <a:xfrm>
            <a:off x="3539142" y="5867399"/>
            <a:ext cx="419100" cy="438117"/>
          </a:xfrm>
          <a:prstGeom prst="rect">
            <a:avLst/>
          </a:prstGeom>
          <a:noFill/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Parser Properties</a:t>
            </a:r>
            <a:endParaRPr lang="en-US" sz="36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5029200"/>
          </a:xfrm>
          <a:noFill/>
          <a:ln>
            <a:solidFill>
              <a:schemeClr val="bg1"/>
            </a:solidFill>
          </a:ln>
          <a:effectLst/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300"/>
              </a:spcBef>
              <a:buNone/>
            </a:pPr>
            <a:r>
              <a:rPr lang="en-US" sz="2000" dirty="0" smtClean="0"/>
              <a:t>Referring expressions grounded in environment.</a:t>
            </a:r>
          </a:p>
          <a:p>
            <a:pPr marL="0" indent="0">
              <a:lnSpc>
                <a:spcPct val="120000"/>
              </a:lnSpc>
              <a:spcBef>
                <a:spcPts val="300"/>
              </a:spcBef>
              <a:buNone/>
            </a:pPr>
            <a:r>
              <a:rPr lang="en-US" sz="2000" dirty="0" smtClean="0"/>
              <a:t>Uses context for referent resolution for objects.</a:t>
            </a:r>
          </a:p>
          <a:p>
            <a:pPr marL="0" indent="0">
              <a:lnSpc>
                <a:spcPct val="120000"/>
              </a:lnSpc>
              <a:spcBef>
                <a:spcPts val="300"/>
              </a:spcBef>
              <a:buNone/>
            </a:pP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Move the red block behind the blue block to the right of the green block.</a:t>
            </a:r>
          </a:p>
          <a:p>
            <a:pPr marL="0" indent="0">
              <a:lnSpc>
                <a:spcPct val="120000"/>
              </a:lnSpc>
              <a:spcBef>
                <a:spcPts val="300"/>
              </a:spcBef>
              <a:buNone/>
            </a:pPr>
            <a:endParaRPr lang="en-US" sz="2400" dirty="0"/>
          </a:p>
          <a:p>
            <a:pPr marL="0" indent="0">
              <a:lnSpc>
                <a:spcPct val="120000"/>
              </a:lnSpc>
              <a:spcBef>
                <a:spcPts val="300"/>
              </a:spcBef>
              <a:buNone/>
            </a:pPr>
            <a:endParaRPr lang="en-US" sz="2400" dirty="0" smtClean="0"/>
          </a:p>
          <a:p>
            <a:pPr marL="0" indent="0">
              <a:lnSpc>
                <a:spcPct val="120000"/>
              </a:lnSpc>
              <a:spcBef>
                <a:spcPts val="300"/>
              </a:spcBef>
              <a:buNone/>
            </a:pPr>
            <a:r>
              <a:rPr lang="en-US" sz="2000" dirty="0" smtClean="0"/>
              <a:t>Creates internal hypothetical objects and supports anaphoric references.</a:t>
            </a:r>
            <a:endParaRPr lang="en-US" sz="2000" dirty="0"/>
          </a:p>
          <a:p>
            <a:pPr marL="0" indent="0">
              <a:lnSpc>
                <a:spcPct val="120000"/>
              </a:lnSpc>
              <a:spcBef>
                <a:spcPts val="300"/>
              </a:spcBef>
              <a:buNone/>
            </a:pP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location is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next to a clear location but </a:t>
            </a: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is not diagonal with the clear location then </a:t>
            </a: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is </a:t>
            </a: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adjacent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to the clear location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A2697A-46D0-4A50-B928-F85A6ED621E1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10" name="Cube 9"/>
          <p:cNvSpPr/>
          <p:nvPr/>
        </p:nvSpPr>
        <p:spPr bwMode="auto">
          <a:xfrm>
            <a:off x="3223417" y="3124200"/>
            <a:ext cx="494592" cy="304800"/>
          </a:xfrm>
          <a:prstGeom prst="cube">
            <a:avLst/>
          </a:prstGeom>
          <a:solidFill>
            <a:srgbClr val="FF696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Cube 10"/>
          <p:cNvSpPr/>
          <p:nvPr/>
        </p:nvSpPr>
        <p:spPr bwMode="auto">
          <a:xfrm>
            <a:off x="2057400" y="3381375"/>
            <a:ext cx="309120" cy="228600"/>
          </a:xfrm>
          <a:prstGeom prst="cub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Cube 11"/>
          <p:cNvSpPr/>
          <p:nvPr/>
        </p:nvSpPr>
        <p:spPr bwMode="auto">
          <a:xfrm>
            <a:off x="2667000" y="3448050"/>
            <a:ext cx="1112834" cy="304800"/>
          </a:xfrm>
          <a:prstGeom prst="cube">
            <a:avLst>
              <a:gd name="adj" fmla="val 59375"/>
            </a:avLst>
          </a:prstGeom>
          <a:solidFill>
            <a:srgbClr val="77DAFD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Cube 12"/>
          <p:cNvSpPr/>
          <p:nvPr/>
        </p:nvSpPr>
        <p:spPr bwMode="auto">
          <a:xfrm>
            <a:off x="4840860" y="3381375"/>
            <a:ext cx="700648" cy="304800"/>
          </a:xfrm>
          <a:prstGeom prst="cube">
            <a:avLst>
              <a:gd name="adj" fmla="val 59375"/>
            </a:avLst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Cube 14"/>
          <p:cNvSpPr/>
          <p:nvPr/>
        </p:nvSpPr>
        <p:spPr bwMode="auto">
          <a:xfrm>
            <a:off x="4943888" y="3181349"/>
            <a:ext cx="494592" cy="304800"/>
          </a:xfrm>
          <a:prstGeom prst="cube">
            <a:avLst/>
          </a:prstGeom>
          <a:solidFill>
            <a:srgbClr val="FF696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6" name="Straight Connector 15"/>
          <p:cNvCxnSpPr/>
          <p:nvPr/>
        </p:nvCxnSpPr>
        <p:spPr bwMode="auto">
          <a:xfrm>
            <a:off x="3429000" y="2457450"/>
            <a:ext cx="3276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Freeform 1"/>
          <p:cNvSpPr/>
          <p:nvPr/>
        </p:nvSpPr>
        <p:spPr bwMode="auto">
          <a:xfrm>
            <a:off x="2476500" y="1733472"/>
            <a:ext cx="2228850" cy="447753"/>
          </a:xfrm>
          <a:custGeom>
            <a:avLst/>
            <a:gdLst>
              <a:gd name="connsiteX0" fmla="*/ 3629025 w 3629025"/>
              <a:gd name="connsiteY0" fmla="*/ 419178 h 447753"/>
              <a:gd name="connsiteX1" fmla="*/ 1847850 w 3629025"/>
              <a:gd name="connsiteY1" fmla="*/ 78 h 447753"/>
              <a:gd name="connsiteX2" fmla="*/ 0 w 3629025"/>
              <a:gd name="connsiteY2" fmla="*/ 447753 h 447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29025" h="447753">
                <a:moveTo>
                  <a:pt x="3629025" y="419178"/>
                </a:moveTo>
                <a:cubicBezTo>
                  <a:pt x="3040856" y="207247"/>
                  <a:pt x="2452687" y="-4684"/>
                  <a:pt x="1847850" y="78"/>
                </a:cubicBezTo>
                <a:cubicBezTo>
                  <a:pt x="1243013" y="4840"/>
                  <a:pt x="621506" y="226296"/>
                  <a:pt x="0" y="447753"/>
                </a:cubicBezTo>
              </a:path>
            </a:pathLst>
          </a:custGeom>
          <a:noFill/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3017648" y="5867399"/>
            <a:ext cx="419100" cy="438117"/>
          </a:xfrm>
          <a:prstGeom prst="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 bwMode="auto">
          <a:xfrm>
            <a:off x="3208148" y="6057899"/>
            <a:ext cx="550068" cy="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1" name="Straight Connector 50"/>
          <p:cNvCxnSpPr/>
          <p:nvPr/>
        </p:nvCxnSpPr>
        <p:spPr bwMode="auto">
          <a:xfrm>
            <a:off x="994920" y="4572000"/>
            <a:ext cx="151968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3" name="Straight Connector 52"/>
          <p:cNvCxnSpPr/>
          <p:nvPr/>
        </p:nvCxnSpPr>
        <p:spPr bwMode="auto">
          <a:xfrm>
            <a:off x="3019994" y="4572000"/>
            <a:ext cx="382848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>
            <a:off x="3208148" y="6057899"/>
            <a:ext cx="573644" cy="525741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Freeform 6"/>
          <p:cNvSpPr/>
          <p:nvPr/>
        </p:nvSpPr>
        <p:spPr bwMode="auto">
          <a:xfrm>
            <a:off x="756932" y="2476500"/>
            <a:ext cx="1338568" cy="704884"/>
          </a:xfrm>
          <a:custGeom>
            <a:avLst/>
            <a:gdLst>
              <a:gd name="connsiteX0" fmla="*/ 1338568 w 1338568"/>
              <a:gd name="connsiteY0" fmla="*/ 352425 h 704884"/>
              <a:gd name="connsiteX1" fmla="*/ 852793 w 1338568"/>
              <a:gd name="connsiteY1" fmla="*/ 704850 h 704884"/>
              <a:gd name="connsiteX2" fmla="*/ 90793 w 1338568"/>
              <a:gd name="connsiteY2" fmla="*/ 371475 h 704884"/>
              <a:gd name="connsiteX3" fmla="*/ 43168 w 1338568"/>
              <a:gd name="connsiteY3" fmla="*/ 0 h 704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8568" h="704884">
                <a:moveTo>
                  <a:pt x="1338568" y="352425"/>
                </a:moveTo>
                <a:cubicBezTo>
                  <a:pt x="1199661" y="527050"/>
                  <a:pt x="1060755" y="701675"/>
                  <a:pt x="852793" y="704850"/>
                </a:cubicBezTo>
                <a:cubicBezTo>
                  <a:pt x="644831" y="708025"/>
                  <a:pt x="225730" y="488950"/>
                  <a:pt x="90793" y="371475"/>
                </a:cubicBezTo>
                <a:cubicBezTo>
                  <a:pt x="-44144" y="254000"/>
                  <a:pt x="-488" y="127000"/>
                  <a:pt x="43168" y="0"/>
                </a:cubicBezTo>
              </a:path>
            </a:pathLst>
          </a:cu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3227198" y="5440951"/>
            <a:ext cx="1498472" cy="421623"/>
            <a:chOff x="2752937" y="5269315"/>
            <a:chExt cx="1498472" cy="421623"/>
          </a:xfrm>
        </p:grpSpPr>
        <p:sp>
          <p:nvSpPr>
            <p:cNvPr id="27" name="Freeform 26"/>
            <p:cNvSpPr/>
            <p:nvPr/>
          </p:nvSpPr>
          <p:spPr>
            <a:xfrm>
              <a:off x="2752937" y="5334000"/>
              <a:ext cx="554594" cy="356938"/>
            </a:xfrm>
            <a:custGeom>
              <a:avLst/>
              <a:gdLst>
                <a:gd name="connsiteX0" fmla="*/ 0 w 792480"/>
                <a:gd name="connsiteY0" fmla="*/ 433511 h 433511"/>
                <a:gd name="connsiteX1" fmla="*/ 467360 w 792480"/>
                <a:gd name="connsiteY1" fmla="*/ 17 h 433511"/>
                <a:gd name="connsiteX2" fmla="*/ 792480 w 792480"/>
                <a:gd name="connsiteY2" fmla="*/ 419964 h 433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92480" h="433511">
                  <a:moveTo>
                    <a:pt x="0" y="433511"/>
                  </a:moveTo>
                  <a:cubicBezTo>
                    <a:pt x="167640" y="217893"/>
                    <a:pt x="335280" y="2275"/>
                    <a:pt x="467360" y="17"/>
                  </a:cubicBezTo>
                  <a:cubicBezTo>
                    <a:pt x="599440" y="-2241"/>
                    <a:pt x="695960" y="208861"/>
                    <a:pt x="792480" y="419964"/>
                  </a:cubicBezTo>
                </a:path>
              </a:pathLst>
            </a:custGeom>
            <a:noFill/>
            <a:ln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184609" y="5269315"/>
              <a:ext cx="1066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Adjacent</a:t>
              </a:r>
              <a:endParaRPr lang="en-US" dirty="0"/>
            </a:p>
          </p:txBody>
        </p:sp>
      </p:grpSp>
      <p:sp>
        <p:nvSpPr>
          <p:cNvPr id="3" name="&quot;No&quot; Symbol 2"/>
          <p:cNvSpPr/>
          <p:nvPr/>
        </p:nvSpPr>
        <p:spPr>
          <a:xfrm>
            <a:off x="3318791" y="6170334"/>
            <a:ext cx="350834" cy="335240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32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382 -0.00509 0.00799 -0.00995 0.0125 -0.01389 C 0.0158 -0.0206 0.02031 -0.03079 0.02604 -0.03333 C 0.02934 -0.0463 0.04531 -0.04977 0.05417 -0.05278 C 0.06267 -0.06042 0.07465 -0.06088 0.08438 -0.06528 C 0.09323 -0.06921 0.1033 -0.0757 0.1125 -0.07639 C 0.12257 -0.07732 0.13264 -0.07732 0.14271 -0.07778 C 0.15451 -0.07963 0.16632 -0.08125 0.17813 -0.08333 C 0.19774 -0.09213 0.21997 -0.08634 0.23958 -0.07917 C 0.24462 -0.07732 0.24809 -0.07384 0.25313 -0.07222 C 0.25885 -0.06713 0.26528 -0.06574 0.27188 -0.06389 C 0.28125 -0.05764 0.28889 -0.04745 0.29896 -0.04306 C 0.31771 -0.01806 0.31458 0.00023 0.31458 0.03611 " pathEditMode="relative" ptsTypes="ffffffffffffA">
                                      <p:cBhvr>
                                        <p:cTn id="5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10" grpId="0" animBg="1"/>
      <p:bldP spid="10" grpId="1" animBg="1"/>
      <p:bldP spid="10" grpId="2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5" grpId="0" animBg="1"/>
      <p:bldP spid="15" grpId="1" animBg="1"/>
      <p:bldP spid="2" grpId="0" animBg="1"/>
      <p:bldP spid="2" grpId="1" animBg="1"/>
      <p:bldP spid="2" grpId="2" animBg="1"/>
      <p:bldP spid="30" grpId="0" animBg="1"/>
      <p:bldP spid="7" grpId="0" animBg="1"/>
      <p:bldP spid="7" grpId="1" animBg="1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Sentences Last Year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51816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Red is a color.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The large one is red.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This </a:t>
            </a:r>
            <a:r>
              <a:rPr lang="en-US" sz="2400" dirty="0"/>
              <a:t>is a big triangle.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Store </a:t>
            </a:r>
            <a:r>
              <a:rPr lang="en-US" sz="2400" dirty="0"/>
              <a:t>the green block</a:t>
            </a:r>
            <a:r>
              <a:rPr lang="en-US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What </a:t>
            </a:r>
            <a:r>
              <a:rPr lang="en-US" sz="2400" dirty="0"/>
              <a:t>is inside the pantry?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It is </a:t>
            </a:r>
            <a:r>
              <a:rPr lang="en-US" sz="2400" dirty="0"/>
              <a:t>on the big green block.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Move </a:t>
            </a:r>
            <a:r>
              <a:rPr lang="en-US" sz="2400" dirty="0"/>
              <a:t>the </a:t>
            </a:r>
            <a:r>
              <a:rPr lang="en-US" sz="2400" dirty="0" smtClean="0"/>
              <a:t>green </a:t>
            </a:r>
            <a:r>
              <a:rPr lang="en-US" sz="2400" dirty="0"/>
              <a:t>block to the left of the large green block to the pantry</a:t>
            </a:r>
            <a:r>
              <a:rPr lang="en-US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Stack </a:t>
            </a:r>
            <a:r>
              <a:rPr lang="en-US" sz="2400" dirty="0"/>
              <a:t>the red triangle, the medium block, and the large block</a:t>
            </a:r>
            <a:r>
              <a:rPr lang="en-US" sz="2400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Move forward </a:t>
            </a:r>
            <a:r>
              <a:rPr lang="en-US" sz="2400" dirty="0"/>
              <a:t>until </a:t>
            </a:r>
            <a:r>
              <a:rPr lang="en-US" sz="2400" dirty="0" smtClean="0"/>
              <a:t>you see a doorway.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033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Example Sentences this Year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686800" cy="5197475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lnSpc>
                <a:spcPct val="12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dirty="0" smtClean="0"/>
              <a:t>If a card is on the deck and </a:t>
            </a:r>
            <a:r>
              <a:rPr lang="en-US" u="sng" dirty="0" smtClean="0">
                <a:solidFill>
                  <a:srgbClr val="3399FF"/>
                </a:solidFill>
              </a:rPr>
              <a:t>it</a:t>
            </a:r>
            <a:r>
              <a:rPr lang="en-US" dirty="0" smtClean="0"/>
              <a:t> is not below another card then </a:t>
            </a:r>
            <a:r>
              <a:rPr lang="en-US" u="sng" dirty="0" smtClean="0">
                <a:solidFill>
                  <a:srgbClr val="3399FF"/>
                </a:solidFill>
              </a:rPr>
              <a:t>it</a:t>
            </a:r>
            <a:r>
              <a:rPr lang="en-US" dirty="0" smtClean="0"/>
              <a:t> is the top card.</a:t>
            </a:r>
          </a:p>
          <a:p>
            <a:pPr marL="514350" indent="-514350">
              <a:lnSpc>
                <a:spcPct val="12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dirty="0" smtClean="0"/>
              <a:t>Put </a:t>
            </a:r>
            <a:r>
              <a:rPr lang="en-US" u="sng" dirty="0" smtClean="0">
                <a:solidFill>
                  <a:srgbClr val="3399FF"/>
                </a:solidFill>
              </a:rPr>
              <a:t>it</a:t>
            </a:r>
            <a:r>
              <a:rPr lang="en-US" dirty="0" smtClean="0"/>
              <a:t> on </a:t>
            </a:r>
            <a:r>
              <a:rPr lang="en-US" u="sng" dirty="0" smtClean="0">
                <a:solidFill>
                  <a:srgbClr val="3399FF"/>
                </a:solidFill>
              </a:rPr>
              <a:t>this</a:t>
            </a:r>
            <a:r>
              <a:rPr lang="en-US" dirty="0" smtClean="0"/>
              <a:t>.</a:t>
            </a:r>
          </a:p>
          <a:p>
            <a:pPr marL="514350" indent="-514350">
              <a:lnSpc>
                <a:spcPct val="12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dirty="0" smtClean="0"/>
              <a:t>The </a:t>
            </a:r>
            <a:r>
              <a:rPr lang="en-US" dirty="0"/>
              <a:t>goal is that </a:t>
            </a:r>
            <a:r>
              <a:rPr lang="en-US" u="sng" dirty="0" smtClean="0">
                <a:solidFill>
                  <a:srgbClr val="3399FF"/>
                </a:solidFill>
              </a:rPr>
              <a:t>all the </a:t>
            </a:r>
            <a:r>
              <a:rPr lang="en-US" u="sng" dirty="0">
                <a:solidFill>
                  <a:srgbClr val="3399FF"/>
                </a:solidFill>
              </a:rPr>
              <a:t>missionaries and cannibals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are on the right side of the river</a:t>
            </a:r>
            <a:r>
              <a:rPr lang="en-US" dirty="0" smtClean="0"/>
              <a:t>.</a:t>
            </a:r>
          </a:p>
          <a:p>
            <a:pPr marL="514350" indent="-514350">
              <a:lnSpc>
                <a:spcPct val="12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dirty="0"/>
              <a:t>You can move a </a:t>
            </a:r>
            <a:r>
              <a:rPr lang="en-US" dirty="0" smtClean="0"/>
              <a:t>person </a:t>
            </a:r>
            <a:r>
              <a:rPr lang="en-US" dirty="0"/>
              <a:t>that is on the current bank </a:t>
            </a:r>
            <a:r>
              <a:rPr lang="en-US" u="sng" dirty="0">
                <a:solidFill>
                  <a:srgbClr val="3399FF"/>
                </a:solidFill>
              </a:rPr>
              <a:t>and</a:t>
            </a:r>
            <a:r>
              <a:rPr lang="en-US" dirty="0"/>
              <a:t> </a:t>
            </a:r>
            <a:r>
              <a:rPr lang="en-US" u="sng" dirty="0">
                <a:solidFill>
                  <a:srgbClr val="3399FF"/>
                </a:solidFill>
              </a:rPr>
              <a:t>another </a:t>
            </a:r>
            <a:r>
              <a:rPr lang="en-US" u="sng" dirty="0" smtClean="0">
                <a:solidFill>
                  <a:srgbClr val="3399FF"/>
                </a:solidFill>
              </a:rPr>
              <a:t>person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/>
              <a:t>that is on </a:t>
            </a:r>
            <a:r>
              <a:rPr lang="en-US" dirty="0" smtClean="0"/>
              <a:t>the current </a:t>
            </a:r>
            <a:r>
              <a:rPr lang="en-US" dirty="0"/>
              <a:t>bank </a:t>
            </a:r>
            <a:r>
              <a:rPr lang="en-US" u="sng" dirty="0">
                <a:solidFill>
                  <a:srgbClr val="3399FF"/>
                </a:solidFill>
              </a:rPr>
              <a:t>and</a:t>
            </a:r>
            <a:r>
              <a:rPr lang="en-US" dirty="0"/>
              <a:t> the boat onto the opposite </a:t>
            </a:r>
            <a:r>
              <a:rPr lang="en-US" dirty="0" smtClean="0"/>
              <a:t>bank.</a:t>
            </a:r>
          </a:p>
          <a:p>
            <a:pPr marL="514350" indent="-514350">
              <a:lnSpc>
                <a:spcPct val="12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dirty="0" smtClean="0"/>
              <a:t>If </a:t>
            </a:r>
            <a:r>
              <a:rPr lang="en-US" dirty="0"/>
              <a:t>the locations </a:t>
            </a:r>
            <a:r>
              <a:rPr lang="en-US" u="sng" dirty="0">
                <a:solidFill>
                  <a:srgbClr val="3399FF"/>
                </a:solidFill>
              </a:rPr>
              <a:t>between</a:t>
            </a:r>
            <a:r>
              <a:rPr lang="en-US" dirty="0"/>
              <a:t> a clear location and a captured location are occupied then you can place a piece on </a:t>
            </a:r>
            <a:r>
              <a:rPr lang="en-US" u="sng" dirty="0">
                <a:solidFill>
                  <a:srgbClr val="3399FF"/>
                </a:solidFill>
              </a:rPr>
              <a:t>the clear location</a:t>
            </a:r>
            <a:r>
              <a:rPr lang="en-US" dirty="0" smtClean="0"/>
              <a:t>.</a:t>
            </a:r>
          </a:p>
          <a:p>
            <a:pPr marL="514350" indent="-514350">
              <a:lnSpc>
                <a:spcPct val="12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dirty="0" smtClean="0"/>
              <a:t>The </a:t>
            </a:r>
            <a:r>
              <a:rPr lang="en-US" dirty="0"/>
              <a:t>goal is that all locations are covered </a:t>
            </a:r>
            <a:r>
              <a:rPr lang="en-US" u="sng" dirty="0" smtClean="0">
                <a:solidFill>
                  <a:srgbClr val="3399FF"/>
                </a:solidFill>
              </a:rPr>
              <a:t>and</a:t>
            </a:r>
            <a:r>
              <a:rPr lang="en-US" dirty="0" smtClean="0"/>
              <a:t> </a:t>
            </a:r>
            <a:r>
              <a:rPr lang="en-US" u="sng" dirty="0">
                <a:solidFill>
                  <a:srgbClr val="3399FF"/>
                </a:solidFill>
              </a:rPr>
              <a:t>the number of captured locations is more than the number of occupied locations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5914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505200" y="3243051"/>
            <a:ext cx="5010150" cy="2409123"/>
            <a:chOff x="4673600" y="3181068"/>
            <a:chExt cx="6580555" cy="3212164"/>
          </a:xfrm>
        </p:grpSpPr>
        <p:sp>
          <p:nvSpPr>
            <p:cNvPr id="45" name="Rounded Rectangle 44"/>
            <p:cNvSpPr/>
            <p:nvPr/>
          </p:nvSpPr>
          <p:spPr>
            <a:xfrm>
              <a:off x="4673600" y="3181068"/>
              <a:ext cx="6580555" cy="3212164"/>
            </a:xfrm>
            <a:prstGeom prst="round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chemeClr val="accent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188421" y="5480413"/>
              <a:ext cx="1065734" cy="6771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dirty="0">
                  <a:solidFill>
                    <a:schemeClr val="accent1"/>
                  </a:solidFill>
                </a:rPr>
                <a:t>Soar Agent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72482"/>
            <a:ext cx="7886700" cy="64055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Sentence processing in LUCIA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4B0C-29FF-4DD9-907D-D702DE4A39F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627571" y="1799313"/>
            <a:ext cx="5733938" cy="1114425"/>
            <a:chOff x="836760" y="1638300"/>
            <a:chExt cx="7645251" cy="1485900"/>
          </a:xfrm>
        </p:grpSpPr>
        <p:grpSp>
          <p:nvGrpSpPr>
            <p:cNvPr id="8" name="Group 7"/>
            <p:cNvGrpSpPr/>
            <p:nvPr/>
          </p:nvGrpSpPr>
          <p:grpSpPr>
            <a:xfrm>
              <a:off x="836760" y="1685926"/>
              <a:ext cx="1763565" cy="1390650"/>
              <a:chOff x="1198710" y="2305051"/>
              <a:chExt cx="1763565" cy="1390650"/>
            </a:xfrm>
          </p:grpSpPr>
          <p:sp>
            <p:nvSpPr>
              <p:cNvPr id="6" name="Flowchart: Multidocument 5"/>
              <p:cNvSpPr/>
              <p:nvPr/>
            </p:nvSpPr>
            <p:spPr>
              <a:xfrm>
                <a:off x="1219200" y="2305051"/>
                <a:ext cx="1743075" cy="1390650"/>
              </a:xfrm>
              <a:prstGeom prst="flowChartMultidocumen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98710" y="2670836"/>
                <a:ext cx="1533525" cy="954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50" dirty="0">
                    <a:solidFill>
                      <a:prstClr val="black"/>
                    </a:solidFill>
                  </a:rPr>
                  <a:t>ECG Grammar Files</a:t>
                </a:r>
              </a:p>
            </p:txBody>
          </p:sp>
        </p:grpSp>
        <p:sp>
          <p:nvSpPr>
            <p:cNvPr id="11" name="Striped Right Arrow 10"/>
            <p:cNvSpPr/>
            <p:nvPr/>
          </p:nvSpPr>
          <p:spPr>
            <a:xfrm>
              <a:off x="2662237" y="1800227"/>
              <a:ext cx="1800224" cy="1162051"/>
            </a:xfrm>
            <a:prstGeom prst="stripedRight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prstClr val="white"/>
                  </a:solidFill>
                </a:rPr>
                <a:t>Translator</a:t>
              </a: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4462462" y="1638301"/>
              <a:ext cx="1438275" cy="1485899"/>
              <a:chOff x="4462462" y="2533651"/>
              <a:chExt cx="1438275" cy="1485899"/>
            </a:xfrm>
          </p:grpSpPr>
          <p:sp>
            <p:nvSpPr>
              <p:cNvPr id="13" name="Flowchart: Predefined Process 12"/>
              <p:cNvSpPr/>
              <p:nvPr/>
            </p:nvSpPr>
            <p:spPr>
              <a:xfrm>
                <a:off x="4462462" y="2533651"/>
                <a:ext cx="1438275" cy="1485899"/>
              </a:xfrm>
              <a:prstGeom prst="flowChartPredefined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644037" y="2939984"/>
                <a:ext cx="1147163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50" dirty="0">
                    <a:solidFill>
                      <a:prstClr val="black"/>
                    </a:solidFill>
                  </a:rPr>
                  <a:t>Grammar Rules</a:t>
                </a: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7043736" y="1638300"/>
              <a:ext cx="1438275" cy="1485899"/>
              <a:chOff x="4462462" y="2533651"/>
              <a:chExt cx="1438275" cy="1485899"/>
            </a:xfrm>
          </p:grpSpPr>
          <p:sp>
            <p:nvSpPr>
              <p:cNvPr id="21" name="Flowchart: Predefined Process 20"/>
              <p:cNvSpPr/>
              <p:nvPr/>
            </p:nvSpPr>
            <p:spPr>
              <a:xfrm>
                <a:off x="4462462" y="2533651"/>
                <a:ext cx="1438275" cy="1485899"/>
              </a:xfrm>
              <a:prstGeom prst="flowChartPredefinedProcess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4616695" y="2676435"/>
                <a:ext cx="1125416" cy="954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50" dirty="0">
                    <a:solidFill>
                      <a:prstClr val="black"/>
                    </a:solidFill>
                  </a:rPr>
                  <a:t>Infra-structure Rules</a:t>
                </a:r>
              </a:p>
            </p:txBody>
          </p:sp>
        </p:grpSp>
      </p:grpSp>
      <p:cxnSp>
        <p:nvCxnSpPr>
          <p:cNvPr id="38" name="Straight Arrow Connector 37"/>
          <p:cNvCxnSpPr/>
          <p:nvPr/>
        </p:nvCxnSpPr>
        <p:spPr>
          <a:xfrm>
            <a:off x="3871511" y="2813122"/>
            <a:ext cx="571901" cy="622526"/>
          </a:xfrm>
          <a:prstGeom prst="straightConnector1">
            <a:avLst/>
          </a:prstGeom>
          <a:ln w="76200">
            <a:solidFill>
              <a:schemeClr val="accent6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5282802" y="2822856"/>
            <a:ext cx="554042" cy="612793"/>
          </a:xfrm>
          <a:prstGeom prst="straightConnector1">
            <a:avLst/>
          </a:prstGeom>
          <a:ln w="76200">
            <a:solidFill>
              <a:schemeClr val="accent6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/>
          <p:cNvGrpSpPr/>
          <p:nvPr/>
        </p:nvGrpSpPr>
        <p:grpSpPr>
          <a:xfrm>
            <a:off x="5486399" y="4584169"/>
            <a:ext cx="1180213" cy="429881"/>
            <a:chOff x="7315198" y="5175290"/>
            <a:chExt cx="1573617" cy="573175"/>
          </a:xfrm>
        </p:grpSpPr>
        <p:sp>
          <p:nvSpPr>
            <p:cNvPr id="44" name="TextBox 43"/>
            <p:cNvSpPr txBox="1"/>
            <p:nvPr/>
          </p:nvSpPr>
          <p:spPr>
            <a:xfrm>
              <a:off x="7383197" y="5284267"/>
              <a:ext cx="14312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prstClr val="black"/>
                  </a:solidFill>
                </a:rPr>
                <a:t>World Model</a:t>
              </a:r>
            </a:p>
          </p:txBody>
        </p:sp>
        <p:sp>
          <p:nvSpPr>
            <p:cNvPr id="43" name="Frame 42"/>
            <p:cNvSpPr/>
            <p:nvPr/>
          </p:nvSpPr>
          <p:spPr>
            <a:xfrm>
              <a:off x="7315198" y="5175290"/>
              <a:ext cx="1573617" cy="573175"/>
            </a:xfrm>
            <a:prstGeom prst="fram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486399" y="5147932"/>
            <a:ext cx="1180213" cy="429881"/>
            <a:chOff x="7315198" y="5175290"/>
            <a:chExt cx="1573617" cy="573175"/>
          </a:xfrm>
        </p:grpSpPr>
        <p:sp>
          <p:nvSpPr>
            <p:cNvPr id="47" name="Frame 46"/>
            <p:cNvSpPr/>
            <p:nvPr/>
          </p:nvSpPr>
          <p:spPr>
            <a:xfrm>
              <a:off x="7315198" y="5175290"/>
              <a:ext cx="1573617" cy="573175"/>
            </a:xfrm>
            <a:prstGeom prst="fram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black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383197" y="5284267"/>
              <a:ext cx="14312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dirty="0">
                  <a:solidFill>
                    <a:prstClr val="black"/>
                  </a:solidFill>
                </a:rPr>
                <a:t>Ontology</a:t>
              </a:r>
            </a:p>
          </p:txBody>
        </p:sp>
      </p:grpSp>
      <p:cxnSp>
        <p:nvCxnSpPr>
          <p:cNvPr id="54" name="Straight Arrow Connector 53"/>
          <p:cNvCxnSpPr/>
          <p:nvPr/>
        </p:nvCxnSpPr>
        <p:spPr>
          <a:xfrm>
            <a:off x="5149578" y="4665901"/>
            <a:ext cx="326603" cy="138500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V="1">
            <a:off x="6661858" y="4630782"/>
            <a:ext cx="317677" cy="157032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V="1">
            <a:off x="6661858" y="4687318"/>
            <a:ext cx="526021" cy="699232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 flipV="1">
            <a:off x="4955625" y="4705456"/>
            <a:ext cx="526021" cy="699232"/>
          </a:xfrm>
          <a:prstGeom prst="straightConnector1">
            <a:avLst/>
          </a:prstGeom>
          <a:ln w="571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/>
          <p:cNvGrpSpPr/>
          <p:nvPr/>
        </p:nvGrpSpPr>
        <p:grpSpPr>
          <a:xfrm>
            <a:off x="2552219" y="4705456"/>
            <a:ext cx="712927" cy="524209"/>
            <a:chOff x="3402957" y="5255982"/>
            <a:chExt cx="1204387" cy="698945"/>
          </a:xfrm>
        </p:grpSpPr>
        <p:sp>
          <p:nvSpPr>
            <p:cNvPr id="62" name="Line Callout 1 (Accent Bar) 61"/>
            <p:cNvSpPr/>
            <p:nvPr/>
          </p:nvSpPr>
          <p:spPr>
            <a:xfrm flipH="1">
              <a:off x="3402957" y="5255982"/>
              <a:ext cx="1113029" cy="698945"/>
            </a:xfrm>
            <a:prstGeom prst="accentCallout1">
              <a:avLst>
                <a:gd name="adj1" fmla="val 18750"/>
                <a:gd name="adj2" fmla="val -8333"/>
                <a:gd name="adj3" fmla="val -125967"/>
                <a:gd name="adj4" fmla="val -4249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596863" y="5332491"/>
              <a:ext cx="101048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prstClr val="black"/>
                  </a:solidFill>
                  <a:latin typeface="Calibri Light" panose="020F0302020204030204"/>
                </a:rPr>
                <a:t>Input Words</a:t>
              </a: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6587848" y="2560751"/>
            <a:ext cx="783374" cy="524209"/>
            <a:chOff x="9627358" y="2079780"/>
            <a:chExt cx="1044499" cy="698945"/>
          </a:xfrm>
        </p:grpSpPr>
        <p:sp>
          <p:nvSpPr>
            <p:cNvPr id="66" name="Line Callout 1 (Accent Bar) 65"/>
            <p:cNvSpPr/>
            <p:nvPr/>
          </p:nvSpPr>
          <p:spPr>
            <a:xfrm flipV="1">
              <a:off x="9699464" y="2079780"/>
              <a:ext cx="878464" cy="698945"/>
            </a:xfrm>
            <a:prstGeom prst="accentCallout1">
              <a:avLst>
                <a:gd name="adj1" fmla="val 18750"/>
                <a:gd name="adj2" fmla="val -8333"/>
                <a:gd name="adj3" fmla="val -168457"/>
                <a:gd name="adj4" fmla="val -6918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 flipH="1">
              <a:off x="9627358" y="2156289"/>
              <a:ext cx="104449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prstClr val="black"/>
                  </a:solidFill>
                  <a:latin typeface="Calibri Light" panose="020F0302020204030204"/>
                </a:rPr>
                <a:t>Action Messages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00551" y="3364196"/>
            <a:ext cx="7593806" cy="1343412"/>
            <a:chOff x="1067401" y="3342594"/>
            <a:chExt cx="10125074" cy="1791216"/>
          </a:xfrm>
        </p:grpSpPr>
        <p:grpSp>
          <p:nvGrpSpPr>
            <p:cNvPr id="9" name="Group 8"/>
            <p:cNvGrpSpPr/>
            <p:nvPr/>
          </p:nvGrpSpPr>
          <p:grpSpPr>
            <a:xfrm>
              <a:off x="1067401" y="3342594"/>
              <a:ext cx="10125074" cy="1791216"/>
              <a:chOff x="1067401" y="3467635"/>
              <a:chExt cx="10125074" cy="1791216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5153625" y="3477676"/>
                <a:ext cx="2619375" cy="1781175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500" dirty="0">
                    <a:solidFill>
                      <a:prstClr val="white"/>
                    </a:solidFill>
                  </a:rPr>
                  <a:t>Comprehender</a:t>
                </a:r>
              </a:p>
            </p:txBody>
          </p:sp>
          <p:sp>
            <p:nvSpPr>
              <p:cNvPr id="25" name="Left Brace 24"/>
              <p:cNvSpPr/>
              <p:nvPr/>
            </p:nvSpPr>
            <p:spPr>
              <a:xfrm>
                <a:off x="1067401" y="3829050"/>
                <a:ext cx="762000" cy="1066800"/>
              </a:xfrm>
              <a:prstGeom prst="leftBrac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Left Brace 25"/>
              <p:cNvSpPr/>
              <p:nvPr/>
            </p:nvSpPr>
            <p:spPr>
              <a:xfrm flipH="1">
                <a:off x="3591525" y="3829050"/>
                <a:ext cx="762000" cy="1066800"/>
              </a:xfrm>
              <a:prstGeom prst="leftBrac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653188" y="3902374"/>
                <a:ext cx="2114551" cy="954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50" dirty="0">
                    <a:solidFill>
                      <a:prstClr val="black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Pick up the green sphere on the stove.</a:t>
                </a:r>
              </a:p>
            </p:txBody>
          </p:sp>
          <p:sp>
            <p:nvSpPr>
              <p:cNvPr id="28" name="Down Arrow 27"/>
              <p:cNvSpPr/>
              <p:nvPr/>
            </p:nvSpPr>
            <p:spPr>
              <a:xfrm rot="16200000">
                <a:off x="4515451" y="4087296"/>
                <a:ext cx="542925" cy="541854"/>
              </a:xfrm>
              <a:prstGeom prst="downArrow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Down Arrow 28"/>
              <p:cNvSpPr/>
              <p:nvPr/>
            </p:nvSpPr>
            <p:spPr>
              <a:xfrm rot="16200000">
                <a:off x="7896826" y="4087296"/>
                <a:ext cx="542925" cy="541854"/>
              </a:xfrm>
              <a:prstGeom prst="downArrow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8573100" y="3467635"/>
                <a:ext cx="2619375" cy="1781175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500" dirty="0">
                    <a:solidFill>
                      <a:prstClr val="white"/>
                    </a:solidFill>
                  </a:rPr>
                  <a:t>Rosie</a:t>
                </a:r>
                <a:r>
                  <a:rPr lang="en-US" sz="1350" dirty="0">
                    <a:solidFill>
                      <a:prstClr val="white"/>
                    </a:solidFill>
                  </a:rPr>
                  <a:t> </a:t>
                </a:r>
                <a:r>
                  <a:rPr lang="en-US" sz="1500" dirty="0">
                    <a:solidFill>
                      <a:prstClr val="white"/>
                    </a:solidFill>
                  </a:rPr>
                  <a:t>Operations</a:t>
                </a:r>
              </a:p>
            </p:txBody>
          </p:sp>
        </p:grpSp>
        <p:sp>
          <p:nvSpPr>
            <p:cNvPr id="49" name="Curved Up Arrow 48"/>
            <p:cNvSpPr/>
            <p:nvPr/>
          </p:nvSpPr>
          <p:spPr>
            <a:xfrm>
              <a:off x="5391149" y="4339769"/>
              <a:ext cx="2228851" cy="609375"/>
            </a:xfrm>
            <a:prstGeom prst="curvedUp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black"/>
                </a:solidFill>
              </a:endParaRPr>
            </a:p>
          </p:txBody>
        </p:sp>
        <p:sp>
          <p:nvSpPr>
            <p:cNvPr id="50" name="Curved Up Arrow 49"/>
            <p:cNvSpPr/>
            <p:nvPr/>
          </p:nvSpPr>
          <p:spPr>
            <a:xfrm flipH="1" flipV="1">
              <a:off x="5314948" y="3548714"/>
              <a:ext cx="2228851" cy="609375"/>
            </a:xfrm>
            <a:prstGeom prst="curvedUp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17364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31094"/>
            <a:ext cx="7533831" cy="72848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The comprehension engine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4B0C-29FF-4DD9-907D-D702DE4A39F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2185149" y="1927826"/>
            <a:ext cx="4484587" cy="1335881"/>
            <a:chOff x="2860432" y="1453496"/>
            <a:chExt cx="5979449" cy="1781175"/>
          </a:xfrm>
        </p:grpSpPr>
        <p:sp>
          <p:nvSpPr>
            <p:cNvPr id="18" name="Oval 17"/>
            <p:cNvSpPr/>
            <p:nvPr/>
          </p:nvSpPr>
          <p:spPr>
            <a:xfrm>
              <a:off x="4372087" y="1453496"/>
              <a:ext cx="2619375" cy="1781175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solidFill>
                    <a:prstClr val="white"/>
                  </a:solidFill>
                </a:rPr>
                <a:t>Comprehender</a:t>
              </a:r>
            </a:p>
          </p:txBody>
        </p:sp>
        <p:sp>
          <p:nvSpPr>
            <p:cNvPr id="22" name="Down Arrow 21"/>
            <p:cNvSpPr/>
            <p:nvPr/>
          </p:nvSpPr>
          <p:spPr>
            <a:xfrm rot="16200000">
              <a:off x="3733913" y="2063116"/>
              <a:ext cx="542925" cy="541854"/>
            </a:xfrm>
            <a:prstGeom prst="down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  <p:sp>
          <p:nvSpPr>
            <p:cNvPr id="23" name="Down Arrow 22"/>
            <p:cNvSpPr/>
            <p:nvPr/>
          </p:nvSpPr>
          <p:spPr>
            <a:xfrm rot="16200000">
              <a:off x="7115288" y="2063116"/>
              <a:ext cx="542925" cy="541854"/>
            </a:xfrm>
            <a:prstGeom prst="down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  <p:sp>
          <p:nvSpPr>
            <p:cNvPr id="16" name="Curved Up Arrow 15"/>
            <p:cNvSpPr/>
            <p:nvPr/>
          </p:nvSpPr>
          <p:spPr>
            <a:xfrm>
              <a:off x="4609611" y="2440630"/>
              <a:ext cx="2228851" cy="609375"/>
            </a:xfrm>
            <a:prstGeom prst="curvedUp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black"/>
                </a:solidFill>
              </a:endParaRPr>
            </a:p>
          </p:txBody>
        </p:sp>
        <p:sp>
          <p:nvSpPr>
            <p:cNvPr id="17" name="Curved Up Arrow 16"/>
            <p:cNvSpPr/>
            <p:nvPr/>
          </p:nvSpPr>
          <p:spPr>
            <a:xfrm flipH="1" flipV="1">
              <a:off x="4533410" y="1649575"/>
              <a:ext cx="2228851" cy="609375"/>
            </a:xfrm>
            <a:prstGeom prst="curvedUp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black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860432" y="2149377"/>
              <a:ext cx="85187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/>
                <a:t>Words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657678" y="2020917"/>
              <a:ext cx="1182203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/>
                <a:t>Action messages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078094" y="3434503"/>
            <a:ext cx="268432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comprehend-word</a:t>
            </a:r>
          </a:p>
        </p:txBody>
      </p:sp>
      <p:sp>
        <p:nvSpPr>
          <p:cNvPr id="30" name="Left Bracket 29"/>
          <p:cNvSpPr/>
          <p:nvPr/>
        </p:nvSpPr>
        <p:spPr>
          <a:xfrm rot="5400000">
            <a:off x="4404672" y="1641949"/>
            <a:ext cx="87960" cy="4390292"/>
          </a:xfrm>
          <a:prstGeom prst="leftBracket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TextBox 30"/>
          <p:cNvSpPr txBox="1"/>
          <p:nvPr/>
        </p:nvSpPr>
        <p:spPr>
          <a:xfrm>
            <a:off x="2437246" y="3881075"/>
            <a:ext cx="198235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lexical-access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377420" y="3881075"/>
            <a:ext cx="232857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match-construction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437247" y="4329344"/>
            <a:ext cx="17377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ground-x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377419" y="4317746"/>
            <a:ext cx="17377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lookup-x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437168" y="4645410"/>
            <a:ext cx="17377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attach-x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377340" y="4633812"/>
            <a:ext cx="202346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resolve-pronoun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101585" y="5007621"/>
            <a:ext cx="261341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comprehend-word-done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2315308" y="3916906"/>
            <a:ext cx="4268744" cy="24280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9" name="Rounded Rectangle 38"/>
          <p:cNvSpPr/>
          <p:nvPr/>
        </p:nvSpPr>
        <p:spPr>
          <a:xfrm>
            <a:off x="2293072" y="4351954"/>
            <a:ext cx="4268744" cy="93976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40" name="Group 39"/>
          <p:cNvGrpSpPr/>
          <p:nvPr/>
        </p:nvGrpSpPr>
        <p:grpSpPr>
          <a:xfrm>
            <a:off x="7076699" y="3776205"/>
            <a:ext cx="1106009" cy="524209"/>
            <a:chOff x="9627358" y="2079780"/>
            <a:chExt cx="1044499" cy="698945"/>
          </a:xfrm>
        </p:grpSpPr>
        <p:sp>
          <p:nvSpPr>
            <p:cNvPr id="41" name="Line Callout 1 (Accent Bar) 40"/>
            <p:cNvSpPr/>
            <p:nvPr/>
          </p:nvSpPr>
          <p:spPr>
            <a:xfrm flipV="1">
              <a:off x="9699464" y="2079780"/>
              <a:ext cx="878464" cy="698945"/>
            </a:xfrm>
            <a:prstGeom prst="accentCallout1">
              <a:avLst>
                <a:gd name="adj1" fmla="val 51177"/>
                <a:gd name="adj2" fmla="val -9223"/>
                <a:gd name="adj3" fmla="val 50704"/>
                <a:gd name="adj4" fmla="val -6073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 flipH="1">
              <a:off x="9627358" y="2156289"/>
              <a:ext cx="104449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prstClr val="black"/>
                  </a:solidFill>
                  <a:latin typeface="Calibri Light" panose="020F0302020204030204"/>
                </a:rPr>
                <a:t>ECG-generated grammar rules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056472" y="4473493"/>
            <a:ext cx="1106009" cy="646331"/>
            <a:chOff x="9627358" y="1999977"/>
            <a:chExt cx="1044499" cy="861775"/>
          </a:xfrm>
        </p:grpSpPr>
        <p:sp>
          <p:nvSpPr>
            <p:cNvPr id="44" name="Line Callout 1 (Accent Bar) 43"/>
            <p:cNvSpPr/>
            <p:nvPr/>
          </p:nvSpPr>
          <p:spPr>
            <a:xfrm flipV="1">
              <a:off x="9699464" y="2079780"/>
              <a:ext cx="878464" cy="698945"/>
            </a:xfrm>
            <a:prstGeom prst="accentCallout1">
              <a:avLst>
                <a:gd name="adj1" fmla="val 51177"/>
                <a:gd name="adj2" fmla="val -9223"/>
                <a:gd name="adj3" fmla="val 50704"/>
                <a:gd name="adj4" fmla="val -60738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flipH="1">
              <a:off x="9627358" y="1999977"/>
              <a:ext cx="1044499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prstClr val="black"/>
                  </a:solidFill>
                  <a:latin typeface="Calibri Light" panose="020F0302020204030204"/>
                </a:rPr>
                <a:t>Hand-coded infrastructure rules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71186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Lucia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4B0C-29FF-4DD9-907D-D702DE4A39F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4256" y="904146"/>
            <a:ext cx="2200708" cy="1888803"/>
            <a:chOff x="1583014" y="242277"/>
            <a:chExt cx="2934277" cy="251840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3014" y="1434522"/>
              <a:ext cx="1300461" cy="130046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5432" y="1408822"/>
              <a:ext cx="1351859" cy="1351859"/>
            </a:xfrm>
            <a:prstGeom prst="rect">
              <a:avLst/>
            </a:prstGeom>
          </p:spPr>
        </p:pic>
        <p:grpSp>
          <p:nvGrpSpPr>
            <p:cNvPr id="9" name="Group 8"/>
            <p:cNvGrpSpPr/>
            <p:nvPr/>
          </p:nvGrpSpPr>
          <p:grpSpPr>
            <a:xfrm>
              <a:off x="1985108" y="242277"/>
              <a:ext cx="1875697" cy="1172308"/>
              <a:chOff x="1985108" y="242277"/>
              <a:chExt cx="1875697" cy="1172308"/>
            </a:xfrm>
          </p:grpSpPr>
          <p:sp>
            <p:nvSpPr>
              <p:cNvPr id="7" name="Oval Callout 6"/>
              <p:cNvSpPr/>
              <p:nvPr/>
            </p:nvSpPr>
            <p:spPr>
              <a:xfrm>
                <a:off x="1985108" y="242277"/>
                <a:ext cx="1766277" cy="1172308"/>
              </a:xfrm>
              <a:prstGeom prst="wedgeEllipseCallout">
                <a:avLst>
                  <a:gd name="adj1" fmla="val -25700"/>
                  <a:gd name="adj2" fmla="val 66500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2274277" y="366766"/>
                <a:ext cx="1586528" cy="954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5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Pick up the green sphere.</a:t>
                </a:r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1213336" y="3181625"/>
            <a:ext cx="4100825" cy="1335881"/>
            <a:chOff x="1617780" y="3099166"/>
            <a:chExt cx="5467767" cy="1781175"/>
          </a:xfrm>
        </p:grpSpPr>
        <p:grpSp>
          <p:nvGrpSpPr>
            <p:cNvPr id="19" name="Group 18"/>
            <p:cNvGrpSpPr/>
            <p:nvPr/>
          </p:nvGrpSpPr>
          <p:grpSpPr>
            <a:xfrm>
              <a:off x="3162318" y="3099166"/>
              <a:ext cx="3923229" cy="1781175"/>
              <a:chOff x="3771918" y="2856889"/>
              <a:chExt cx="3923229" cy="1781175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4409556" y="2856889"/>
                <a:ext cx="2619375" cy="1781175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prstClr val="white"/>
                    </a:solidFill>
                  </a:rPr>
                  <a:t>Comprehender</a:t>
                </a:r>
              </a:p>
            </p:txBody>
          </p:sp>
          <p:sp>
            <p:nvSpPr>
              <p:cNvPr id="13" name="Down Arrow 12"/>
              <p:cNvSpPr/>
              <p:nvPr/>
            </p:nvSpPr>
            <p:spPr>
              <a:xfrm rot="16200000">
                <a:off x="3771382" y="3466509"/>
                <a:ext cx="542925" cy="541854"/>
              </a:xfrm>
              <a:prstGeom prst="downArrow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Down Arrow 13"/>
              <p:cNvSpPr/>
              <p:nvPr/>
            </p:nvSpPr>
            <p:spPr>
              <a:xfrm rot="16200000">
                <a:off x="7152757" y="3466509"/>
                <a:ext cx="542925" cy="541854"/>
              </a:xfrm>
              <a:prstGeom prst="downArrow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Curved Up Arrow 14"/>
              <p:cNvSpPr/>
              <p:nvPr/>
            </p:nvSpPr>
            <p:spPr>
              <a:xfrm>
                <a:off x="4647080" y="3844023"/>
                <a:ext cx="2228851" cy="609375"/>
              </a:xfrm>
              <a:prstGeom prst="curvedUpArrow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Curved Up Arrow 15"/>
              <p:cNvSpPr/>
              <p:nvPr/>
            </p:nvSpPr>
            <p:spPr>
              <a:xfrm flipH="1" flipV="1">
                <a:off x="4570879" y="3052968"/>
                <a:ext cx="2228851" cy="609375"/>
              </a:xfrm>
              <a:prstGeom prst="curvedUpArrow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1617780" y="3217095"/>
              <a:ext cx="1544536" cy="1354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1 </a:t>
              </a:r>
              <a:r>
                <a:rPr lang="en-US" sz="120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Pick</a:t>
              </a:r>
            </a:p>
            <a:p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2 </a:t>
              </a:r>
              <a:r>
                <a:rPr lang="en-US" sz="120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up</a:t>
              </a:r>
            </a:p>
            <a:p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3 </a:t>
              </a:r>
              <a:r>
                <a:rPr lang="en-US" sz="120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the</a:t>
              </a:r>
            </a:p>
            <a:p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4 </a:t>
              </a:r>
              <a:r>
                <a:rPr lang="en-US" sz="120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green</a:t>
              </a:r>
            </a:p>
            <a:p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5 </a:t>
              </a:r>
              <a:r>
                <a:rPr lang="en-US" sz="120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sphere.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5372263" y="3483682"/>
            <a:ext cx="3114742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ActOnIt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action: </a:t>
            </a:r>
            <a:r>
              <a:rPr lang="en-US" sz="12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@A1001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object: </a:t>
            </a:r>
            <a:r>
              <a:rPr lang="en-US" sz="1200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large-green-sphere1</a:t>
            </a:r>
          </a:p>
        </p:txBody>
      </p:sp>
    </p:spTree>
    <p:extLst>
      <p:ext uri="{BB962C8B-B14F-4D97-AF65-F5344CB8AC3E}">
        <p14:creationId xmlns:p14="http://schemas.microsoft.com/office/powerpoint/2010/main" val="271249181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4B0C-29FF-4DD9-907D-D702DE4A39F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6522" y="1129049"/>
            <a:ext cx="143607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Stage 1: </a:t>
            </a:r>
            <a:r>
              <a:rPr lang="en-US" sz="1350" i="1" dirty="0">
                <a:latin typeface="Courier New" panose="02070309020205020404" pitchFamily="49" charset="0"/>
                <a:cs typeface="Courier New" panose="02070309020205020404" pitchFamily="49" charset="0"/>
              </a:rPr>
              <a:t>Pick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522" y="1382965"/>
            <a:ext cx="219807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comprehend-word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0524" y="1683048"/>
            <a:ext cx="21098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lexical-access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2630362" y="3925270"/>
            <a:ext cx="833804" cy="260383"/>
            <a:chOff x="4056184" y="3671905"/>
            <a:chExt cx="774632" cy="347178"/>
          </a:xfrm>
        </p:grpSpPr>
        <p:sp>
          <p:nvSpPr>
            <p:cNvPr id="18" name="Rectangle 17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100833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PickVerb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759320" y="4455120"/>
            <a:ext cx="693126" cy="670476"/>
            <a:chOff x="4038601" y="4437649"/>
            <a:chExt cx="924168" cy="893967"/>
          </a:xfrm>
        </p:grpSpPr>
        <p:grpSp>
          <p:nvGrpSpPr>
            <p:cNvPr id="20" name="Group 19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4085492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PICK</a:t>
                </a: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4056184" y="4931507"/>
              <a:ext cx="906585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Pick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462" y="3692402"/>
            <a:ext cx="2407444" cy="728663"/>
          </a:xfrm>
          <a:prstGeom prst="rect">
            <a:avLst/>
          </a:prstGeom>
        </p:spPr>
      </p:pic>
      <p:cxnSp>
        <p:nvCxnSpPr>
          <p:cNvPr id="23" name="Straight Arrow Connector 22"/>
          <p:cNvCxnSpPr>
            <a:stCxn id="18" idx="2"/>
            <a:endCxn id="8" idx="0"/>
          </p:cNvCxnSpPr>
          <p:nvPr/>
        </p:nvCxnSpPr>
        <p:spPr>
          <a:xfrm>
            <a:off x="3047264" y="4171532"/>
            <a:ext cx="2201" cy="283586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462" y="1995277"/>
            <a:ext cx="4772025" cy="167163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20525" y="1941095"/>
            <a:ext cx="25523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match-construction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1436078" y="3127341"/>
            <a:ext cx="915942" cy="415498"/>
            <a:chOff x="2414954" y="2889890"/>
            <a:chExt cx="1221256" cy="553997"/>
          </a:xfrm>
        </p:grpSpPr>
        <p:sp>
          <p:nvSpPr>
            <p:cNvPr id="27" name="Oval 26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442361" y="2889890"/>
              <a:ext cx="1166444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Action</a:t>
              </a:r>
            </a:p>
            <a:p>
              <a:pPr algn="ctr"/>
              <a:r>
                <a:rPr lang="en-US" sz="1050" dirty="0"/>
                <a:t>Descriptor</a:t>
              </a:r>
            </a:p>
          </p:txBody>
        </p:sp>
      </p:grpSp>
      <p:cxnSp>
        <p:nvCxnSpPr>
          <p:cNvPr id="32" name="Straight Arrow Connector 31"/>
          <p:cNvCxnSpPr>
            <a:stCxn id="18" idx="0"/>
          </p:cNvCxnSpPr>
          <p:nvPr/>
        </p:nvCxnSpPr>
        <p:spPr>
          <a:xfrm flipH="1" flipV="1">
            <a:off x="2258234" y="3428494"/>
            <a:ext cx="789030" cy="49677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909789" y="3428494"/>
            <a:ext cx="580703" cy="32435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25186" y="3758711"/>
            <a:ext cx="7891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@action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218365" y="3758711"/>
            <a:ext cx="823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pick-up1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811543" y="3758711"/>
            <a:ext cx="818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@A1001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1502967" y="3490809"/>
            <a:ext cx="195975" cy="27376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42" idx="0"/>
          </p:cNvCxnSpPr>
          <p:nvPr/>
        </p:nvCxnSpPr>
        <p:spPr>
          <a:xfrm>
            <a:off x="2049784" y="3506542"/>
            <a:ext cx="46361" cy="25217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20525" y="2219061"/>
            <a:ext cx="17377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lookup-action</a:t>
            </a:r>
          </a:p>
        </p:txBody>
      </p:sp>
    </p:spTree>
    <p:extLst>
      <p:ext uri="{BB962C8B-B14F-4D97-AF65-F5344CB8AC3E}">
        <p14:creationId xmlns:p14="http://schemas.microsoft.com/office/powerpoint/2010/main" val="29151934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40" grpId="0"/>
      <p:bldP spid="41" grpId="0"/>
      <p:bldP spid="42" grpId="0"/>
      <p:bldP spid="4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34400" cy="1143000"/>
          </a:xfrm>
        </p:spPr>
        <p:txBody>
          <a:bodyPr>
            <a:noAutofit/>
          </a:bodyPr>
          <a:lstStyle/>
          <a:p>
            <a:r>
              <a:rPr lang="en-US" dirty="0" smtClean="0"/>
              <a:t>Interactive Task Learning</a:t>
            </a:r>
            <a:br>
              <a:rPr lang="en-US" dirty="0" smtClean="0"/>
            </a:br>
            <a:r>
              <a:rPr lang="en-US" sz="3200" dirty="0" smtClean="0"/>
              <a:t>Shiwali Mohan, James Kirk, Aaron Mininger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76400"/>
            <a:ext cx="8382000" cy="49530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 smtClean="0"/>
              <a:t>An agent that </a:t>
            </a:r>
          </a:p>
          <a:p>
            <a:pPr>
              <a:spcBef>
                <a:spcPts val="0"/>
              </a:spcBef>
            </a:pPr>
            <a:r>
              <a:rPr lang="en-US" sz="2400" dirty="0" smtClean="0"/>
              <a:t>learns new task specifications</a:t>
            </a:r>
          </a:p>
          <a:p>
            <a:pPr marL="400050" lvl="2" indent="0">
              <a:spcBef>
                <a:spcPts val="0"/>
              </a:spcBef>
              <a:buNone/>
            </a:pPr>
            <a:r>
              <a:rPr lang="en-US" dirty="0" smtClean="0"/>
              <a:t>objects, features, relations, goals and subgoals, possible actions (physical and conceptual), situational constraints on behavior, policy for behavior, and when task is appropriate;</a:t>
            </a:r>
          </a:p>
          <a:p>
            <a:pPr marL="342900" lvl="2" indent="-342900">
              <a:spcBef>
                <a:spcPts val="0"/>
              </a:spcBef>
            </a:pPr>
            <a:r>
              <a:rPr lang="en-US" dirty="0" smtClean="0"/>
              <a:t>using natural </a:t>
            </a:r>
            <a:r>
              <a:rPr lang="en-US" dirty="0"/>
              <a:t>interaction: </a:t>
            </a:r>
            <a:endParaRPr lang="en-US" dirty="0" smtClean="0"/>
          </a:p>
          <a:p>
            <a:pPr marL="800100" lvl="3" indent="-342900">
              <a:spcBef>
                <a:spcPts val="0"/>
              </a:spcBef>
            </a:pPr>
            <a:r>
              <a:rPr lang="en-US" dirty="0" smtClean="0"/>
              <a:t>language</a:t>
            </a:r>
            <a:r>
              <a:rPr lang="en-US" dirty="0"/>
              <a:t>, gestures, </a:t>
            </a:r>
            <a:r>
              <a:rPr lang="en-US" dirty="0" smtClean="0"/>
              <a:t>sketches, demonstrations;</a:t>
            </a:r>
          </a:p>
          <a:p>
            <a:pPr marL="342900" lvl="2" indent="-342900">
              <a:spcBef>
                <a:spcPts val="0"/>
              </a:spcBef>
            </a:pPr>
            <a:r>
              <a:rPr lang="en-US" dirty="0" smtClean="0"/>
              <a:t>comprehends </a:t>
            </a:r>
            <a:r>
              <a:rPr lang="en-US" dirty="0"/>
              <a:t>task description and uses its cognitive </a:t>
            </a:r>
            <a:r>
              <a:rPr lang="en-US" dirty="0" smtClean="0"/>
              <a:t>and physical capabilities </a:t>
            </a:r>
            <a:r>
              <a:rPr lang="en-US" dirty="0"/>
              <a:t>to perform </a:t>
            </a:r>
            <a:r>
              <a:rPr lang="en-US" dirty="0" smtClean="0"/>
              <a:t>task;</a:t>
            </a:r>
          </a:p>
          <a:p>
            <a:pPr marL="342900" lvl="2" indent="-342900">
              <a:spcBef>
                <a:spcPts val="0"/>
              </a:spcBef>
            </a:pPr>
            <a:r>
              <a:rPr lang="en-US" dirty="0" smtClean="0"/>
              <a:t>learns </a:t>
            </a:r>
            <a:r>
              <a:rPr lang="en-US" i="1" dirty="0" smtClean="0"/>
              <a:t>fast </a:t>
            </a:r>
            <a:r>
              <a:rPr lang="en-US" dirty="0" smtClean="0"/>
              <a:t>(small numbers of experiences);</a:t>
            </a:r>
          </a:p>
          <a:p>
            <a:pPr marL="342900" lvl="2" indent="-342900">
              <a:spcBef>
                <a:spcPts val="0"/>
              </a:spcBef>
            </a:pPr>
            <a:r>
              <a:rPr lang="en-US" dirty="0" smtClean="0"/>
              <a:t>learns native representation (assimilate, fast execution).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0639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4B0C-29FF-4DD9-907D-D702DE4A39F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6524" y="1132742"/>
            <a:ext cx="11664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Stage 2: </a:t>
            </a:r>
            <a:r>
              <a:rPr lang="en-US" sz="1350" i="1" dirty="0">
                <a:latin typeface="Courier New" panose="02070309020205020404" pitchFamily="49" charset="0"/>
                <a:cs typeface="Courier New" panose="02070309020205020404" pitchFamily="49" charset="0"/>
              </a:rPr>
              <a:t>up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522" y="1377104"/>
            <a:ext cx="231383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comprehend-word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0525" y="1677186"/>
            <a:ext cx="193019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lexical-access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30362" y="3925270"/>
            <a:ext cx="833804" cy="260383"/>
            <a:chOff x="4056184" y="3671905"/>
            <a:chExt cx="774632" cy="347178"/>
          </a:xfrm>
        </p:grpSpPr>
        <p:sp>
          <p:nvSpPr>
            <p:cNvPr id="9" name="Rectangle 8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0833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PickVerb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59320" y="4455120"/>
            <a:ext cx="693126" cy="670476"/>
            <a:chOff x="4038601" y="4437649"/>
            <a:chExt cx="924168" cy="893967"/>
          </a:xfrm>
        </p:grpSpPr>
        <p:grpSp>
          <p:nvGrpSpPr>
            <p:cNvPr id="12" name="Group 11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085492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PICK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4056184" y="4931507"/>
              <a:ext cx="906585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Pick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/>
          <p:cNvCxnSpPr>
            <a:stCxn id="9" idx="2"/>
            <a:endCxn id="15" idx="0"/>
          </p:cNvCxnSpPr>
          <p:nvPr/>
        </p:nvCxnSpPr>
        <p:spPr>
          <a:xfrm>
            <a:off x="3047264" y="4171532"/>
            <a:ext cx="2201" cy="283586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20525" y="1935234"/>
            <a:ext cx="23750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match-construction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436078" y="3127341"/>
            <a:ext cx="915942" cy="415498"/>
            <a:chOff x="2414954" y="2889890"/>
            <a:chExt cx="1221256" cy="553997"/>
          </a:xfrm>
        </p:grpSpPr>
        <p:sp>
          <p:nvSpPr>
            <p:cNvPr id="20" name="Oval 19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442361" y="2889890"/>
              <a:ext cx="1166444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Action</a:t>
              </a:r>
            </a:p>
            <a:p>
              <a:pPr algn="ctr"/>
              <a:r>
                <a:rPr lang="en-US" sz="1050" dirty="0"/>
                <a:t>Descriptor</a:t>
              </a:r>
            </a:p>
          </p:txBody>
        </p:sp>
      </p:grpSp>
      <p:cxnSp>
        <p:nvCxnSpPr>
          <p:cNvPr id="22" name="Straight Arrow Connector 21"/>
          <p:cNvCxnSpPr>
            <a:stCxn id="9" idx="0"/>
          </p:cNvCxnSpPr>
          <p:nvPr/>
        </p:nvCxnSpPr>
        <p:spPr>
          <a:xfrm flipH="1" flipV="1">
            <a:off x="2258234" y="3428494"/>
            <a:ext cx="789030" cy="49677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909789" y="3428494"/>
            <a:ext cx="580703" cy="32435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5187" y="3758711"/>
            <a:ext cx="6119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@action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18365" y="3758711"/>
            <a:ext cx="7015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pick-up1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11543" y="3758711"/>
            <a:ext cx="6391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@A1001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1502967" y="3490809"/>
            <a:ext cx="195975" cy="27376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6" idx="0"/>
          </p:cNvCxnSpPr>
          <p:nvPr/>
        </p:nvCxnSpPr>
        <p:spPr>
          <a:xfrm>
            <a:off x="2049784" y="3506542"/>
            <a:ext cx="46361" cy="25217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138797" y="3485543"/>
            <a:ext cx="833804" cy="260383"/>
            <a:chOff x="4056184" y="3671905"/>
            <a:chExt cx="774632" cy="347178"/>
          </a:xfrm>
        </p:grpSpPr>
        <p:sp>
          <p:nvSpPr>
            <p:cNvPr id="31" name="Rectangle 30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100834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PickUp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452450" y="4455120"/>
            <a:ext cx="580290" cy="670476"/>
            <a:chOff x="4038601" y="4437649"/>
            <a:chExt cx="773720" cy="893967"/>
          </a:xfrm>
        </p:grpSpPr>
        <p:grpSp>
          <p:nvGrpSpPr>
            <p:cNvPr id="34" name="Group 33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37" name="Rectangle 36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4085492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UP</a:t>
                </a: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4056184" y="4931507"/>
              <a:ext cx="75613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up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/>
          <p:cNvCxnSpPr>
            <a:endCxn id="37" idx="0"/>
          </p:cNvCxnSpPr>
          <p:nvPr/>
        </p:nvCxnSpPr>
        <p:spPr>
          <a:xfrm>
            <a:off x="3663462" y="3731804"/>
            <a:ext cx="79133" cy="723314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1" idx="1"/>
            <a:endCxn id="20" idx="6"/>
          </p:cNvCxnSpPr>
          <p:nvPr/>
        </p:nvCxnSpPr>
        <p:spPr>
          <a:xfrm flipH="1" flipV="1">
            <a:off x="2352020" y="3323547"/>
            <a:ext cx="786777" cy="28512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313114" y="3731805"/>
            <a:ext cx="26496" cy="199934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236" y="4219561"/>
            <a:ext cx="2507456" cy="778669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235" y="2843439"/>
            <a:ext cx="2228850" cy="1300163"/>
          </a:xfrm>
          <a:prstGeom prst="rect">
            <a:avLst/>
          </a:prstGeom>
        </p:spPr>
      </p:pic>
      <p:sp>
        <p:nvSpPr>
          <p:cNvPr id="48" name="32-Point Star 47"/>
          <p:cNvSpPr/>
          <p:nvPr/>
        </p:nvSpPr>
        <p:spPr>
          <a:xfrm>
            <a:off x="2736498" y="2897027"/>
            <a:ext cx="1561424" cy="417560"/>
          </a:xfrm>
          <a:prstGeom prst="star32">
            <a:avLst>
              <a:gd name="adj" fmla="val 441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Compositional</a:t>
            </a:r>
          </a:p>
        </p:txBody>
      </p:sp>
    </p:spTree>
    <p:extLst>
      <p:ext uri="{BB962C8B-B14F-4D97-AF65-F5344CB8AC3E}">
        <p14:creationId xmlns:p14="http://schemas.microsoft.com/office/powerpoint/2010/main" val="11738140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/>
      <p:bldP spid="4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4B0C-29FF-4DD9-907D-D702DE4A39F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6524" y="1132742"/>
            <a:ext cx="11664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Stage 3: </a:t>
            </a:r>
            <a:r>
              <a:rPr lang="en-US" sz="1350" i="1" dirty="0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522" y="1406413"/>
            <a:ext cx="273074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comprehend-word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0524" y="1706496"/>
            <a:ext cx="23750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lexical-access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30362" y="3925270"/>
            <a:ext cx="833804" cy="260383"/>
            <a:chOff x="4056184" y="3671905"/>
            <a:chExt cx="774632" cy="347178"/>
          </a:xfrm>
        </p:grpSpPr>
        <p:sp>
          <p:nvSpPr>
            <p:cNvPr id="9" name="Rectangle 8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0833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PickVerb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59320" y="4455120"/>
            <a:ext cx="693126" cy="670476"/>
            <a:chOff x="4038601" y="4437649"/>
            <a:chExt cx="924168" cy="893967"/>
          </a:xfrm>
        </p:grpSpPr>
        <p:grpSp>
          <p:nvGrpSpPr>
            <p:cNvPr id="12" name="Group 11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085492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PICK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4056184" y="4931507"/>
              <a:ext cx="906585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Pick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/>
          <p:cNvCxnSpPr>
            <a:stCxn id="9" idx="2"/>
            <a:endCxn id="15" idx="0"/>
          </p:cNvCxnSpPr>
          <p:nvPr/>
        </p:nvCxnSpPr>
        <p:spPr>
          <a:xfrm>
            <a:off x="3047264" y="4171532"/>
            <a:ext cx="2201" cy="283586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436078" y="3127341"/>
            <a:ext cx="915942" cy="415498"/>
            <a:chOff x="2414954" y="2889890"/>
            <a:chExt cx="1221256" cy="553997"/>
          </a:xfrm>
        </p:grpSpPr>
        <p:sp>
          <p:nvSpPr>
            <p:cNvPr id="20" name="Oval 19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442361" y="2889890"/>
              <a:ext cx="1166444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Action</a:t>
              </a:r>
            </a:p>
            <a:p>
              <a:pPr algn="ctr"/>
              <a:r>
                <a:rPr lang="en-US" sz="1050" dirty="0"/>
                <a:t>Descriptor</a:t>
              </a:r>
            </a:p>
          </p:txBody>
        </p:sp>
      </p:grpSp>
      <p:cxnSp>
        <p:nvCxnSpPr>
          <p:cNvPr id="22" name="Straight Arrow Connector 21"/>
          <p:cNvCxnSpPr>
            <a:stCxn id="9" idx="0"/>
          </p:cNvCxnSpPr>
          <p:nvPr/>
        </p:nvCxnSpPr>
        <p:spPr>
          <a:xfrm flipH="1" flipV="1">
            <a:off x="2258234" y="3428494"/>
            <a:ext cx="789030" cy="49677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909789" y="3428494"/>
            <a:ext cx="580703" cy="32435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5186" y="3758711"/>
            <a:ext cx="7156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@action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18364" y="3758711"/>
            <a:ext cx="6962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pick-up1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11543" y="3758711"/>
            <a:ext cx="6962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@A1001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1502967" y="3490809"/>
            <a:ext cx="195975" cy="27376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6" idx="0"/>
          </p:cNvCxnSpPr>
          <p:nvPr/>
        </p:nvCxnSpPr>
        <p:spPr>
          <a:xfrm>
            <a:off x="2049784" y="3506542"/>
            <a:ext cx="46361" cy="25217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134341" y="3485408"/>
            <a:ext cx="833804" cy="260383"/>
            <a:chOff x="4056184" y="3671905"/>
            <a:chExt cx="774632" cy="347178"/>
          </a:xfrm>
        </p:grpSpPr>
        <p:sp>
          <p:nvSpPr>
            <p:cNvPr id="31" name="Rectangle 30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100834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PickUp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458306" y="4455120"/>
            <a:ext cx="580290" cy="670476"/>
            <a:chOff x="4038601" y="4437649"/>
            <a:chExt cx="773720" cy="893967"/>
          </a:xfrm>
        </p:grpSpPr>
        <p:grpSp>
          <p:nvGrpSpPr>
            <p:cNvPr id="34" name="Group 33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37" name="Rectangle 36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4085492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UP</a:t>
                </a: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4056184" y="4931507"/>
              <a:ext cx="75613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up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/>
          <p:cNvCxnSpPr>
            <a:endCxn id="37" idx="0"/>
          </p:cNvCxnSpPr>
          <p:nvPr/>
        </p:nvCxnSpPr>
        <p:spPr>
          <a:xfrm>
            <a:off x="3669323" y="3731670"/>
            <a:ext cx="79128" cy="723448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1" idx="1"/>
            <a:endCxn id="20" idx="6"/>
          </p:cNvCxnSpPr>
          <p:nvPr/>
        </p:nvCxnSpPr>
        <p:spPr>
          <a:xfrm flipH="1" flipV="1">
            <a:off x="2352020" y="3323548"/>
            <a:ext cx="782321" cy="28499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313113" y="3722710"/>
            <a:ext cx="34190" cy="209029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4155833" y="4454432"/>
            <a:ext cx="580290" cy="670476"/>
            <a:chOff x="4038601" y="4437649"/>
            <a:chExt cx="773720" cy="893967"/>
          </a:xfrm>
        </p:grpSpPr>
        <p:grpSp>
          <p:nvGrpSpPr>
            <p:cNvPr id="45" name="Group 44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4069861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THE</a:t>
                </a:r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4056184" y="4931507"/>
              <a:ext cx="75613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the</a:t>
              </a:r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662712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4B0C-29FF-4DD9-907D-D702DE4A39F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6523" y="1132742"/>
            <a:ext cx="153286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Stage 4: </a:t>
            </a:r>
            <a:r>
              <a:rPr lang="en-US" sz="1350" i="1" dirty="0">
                <a:latin typeface="Courier New" panose="02070309020205020404" pitchFamily="49" charset="0"/>
                <a:cs typeface="Courier New" panose="02070309020205020404" pitchFamily="49" charset="0"/>
              </a:rPr>
              <a:t>green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522" y="1406413"/>
            <a:ext cx="20354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comprehend-word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0524" y="1706496"/>
            <a:ext cx="181094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lexical-access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30362" y="3925270"/>
            <a:ext cx="833804" cy="260383"/>
            <a:chOff x="4056184" y="3671905"/>
            <a:chExt cx="774632" cy="347178"/>
          </a:xfrm>
        </p:grpSpPr>
        <p:sp>
          <p:nvSpPr>
            <p:cNvPr id="9" name="Rectangle 8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0833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PickVerb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59320" y="4455120"/>
            <a:ext cx="693126" cy="670476"/>
            <a:chOff x="4038601" y="4437649"/>
            <a:chExt cx="924168" cy="893967"/>
          </a:xfrm>
        </p:grpSpPr>
        <p:grpSp>
          <p:nvGrpSpPr>
            <p:cNvPr id="12" name="Group 11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085492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PICK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4056184" y="4931507"/>
              <a:ext cx="906585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Pick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/>
          <p:cNvCxnSpPr>
            <a:stCxn id="9" idx="2"/>
            <a:endCxn id="15" idx="0"/>
          </p:cNvCxnSpPr>
          <p:nvPr/>
        </p:nvCxnSpPr>
        <p:spPr>
          <a:xfrm>
            <a:off x="3047264" y="4171532"/>
            <a:ext cx="2201" cy="283586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436078" y="3127341"/>
            <a:ext cx="915942" cy="415498"/>
            <a:chOff x="2414954" y="2889890"/>
            <a:chExt cx="1221256" cy="553997"/>
          </a:xfrm>
        </p:grpSpPr>
        <p:sp>
          <p:nvSpPr>
            <p:cNvPr id="20" name="Oval 19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442361" y="2889890"/>
              <a:ext cx="1166444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Action</a:t>
              </a:r>
            </a:p>
            <a:p>
              <a:pPr algn="ctr"/>
              <a:r>
                <a:rPr lang="en-US" sz="1050" dirty="0"/>
                <a:t>Descriptor</a:t>
              </a:r>
            </a:p>
          </p:txBody>
        </p:sp>
      </p:grpSp>
      <p:cxnSp>
        <p:nvCxnSpPr>
          <p:cNvPr id="22" name="Straight Arrow Connector 21"/>
          <p:cNvCxnSpPr>
            <a:stCxn id="9" idx="0"/>
          </p:cNvCxnSpPr>
          <p:nvPr/>
        </p:nvCxnSpPr>
        <p:spPr>
          <a:xfrm flipH="1" flipV="1">
            <a:off x="2258234" y="3428494"/>
            <a:ext cx="789030" cy="49677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909789" y="3428494"/>
            <a:ext cx="580703" cy="32435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5187" y="3758711"/>
            <a:ext cx="7253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@action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18364" y="3758711"/>
            <a:ext cx="6310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pick-up1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11542" y="3758711"/>
            <a:ext cx="9477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@A1001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1502967" y="3490809"/>
            <a:ext cx="195975" cy="27376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6" idx="0"/>
          </p:cNvCxnSpPr>
          <p:nvPr/>
        </p:nvCxnSpPr>
        <p:spPr>
          <a:xfrm>
            <a:off x="2049784" y="3506542"/>
            <a:ext cx="46361" cy="25217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134341" y="3485408"/>
            <a:ext cx="833804" cy="260383"/>
            <a:chOff x="4056184" y="3671905"/>
            <a:chExt cx="774632" cy="347178"/>
          </a:xfrm>
        </p:grpSpPr>
        <p:sp>
          <p:nvSpPr>
            <p:cNvPr id="31" name="Rectangle 30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100834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PickUp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458306" y="4455120"/>
            <a:ext cx="580290" cy="670476"/>
            <a:chOff x="4038601" y="4437649"/>
            <a:chExt cx="773720" cy="893967"/>
          </a:xfrm>
        </p:grpSpPr>
        <p:grpSp>
          <p:nvGrpSpPr>
            <p:cNvPr id="34" name="Group 33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37" name="Rectangle 36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4085492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UP</a:t>
                </a: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4056184" y="4931507"/>
              <a:ext cx="75613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up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/>
          <p:cNvCxnSpPr>
            <a:endCxn id="37" idx="0"/>
          </p:cNvCxnSpPr>
          <p:nvPr/>
        </p:nvCxnSpPr>
        <p:spPr>
          <a:xfrm>
            <a:off x="3669323" y="3731670"/>
            <a:ext cx="79128" cy="723448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1" idx="1"/>
            <a:endCxn id="20" idx="6"/>
          </p:cNvCxnSpPr>
          <p:nvPr/>
        </p:nvCxnSpPr>
        <p:spPr>
          <a:xfrm flipH="1" flipV="1">
            <a:off x="2352020" y="3323548"/>
            <a:ext cx="782321" cy="28499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313113" y="3722710"/>
            <a:ext cx="34190" cy="209029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4157293" y="4455120"/>
            <a:ext cx="580290" cy="670476"/>
            <a:chOff x="4038601" y="4437649"/>
            <a:chExt cx="773720" cy="893967"/>
          </a:xfrm>
        </p:grpSpPr>
        <p:grpSp>
          <p:nvGrpSpPr>
            <p:cNvPr id="45" name="Group 44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4069861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THE</a:t>
                </a:r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4056184" y="4931507"/>
              <a:ext cx="75613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the</a:t>
              </a:r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4787406" y="4455118"/>
            <a:ext cx="687271" cy="878225"/>
            <a:chOff x="3979981" y="4437649"/>
            <a:chExt cx="916361" cy="1170966"/>
          </a:xfrm>
        </p:grpSpPr>
        <p:grpSp>
          <p:nvGrpSpPr>
            <p:cNvPr id="48" name="Group 47"/>
            <p:cNvGrpSpPr/>
            <p:nvPr/>
          </p:nvGrpSpPr>
          <p:grpSpPr>
            <a:xfrm>
              <a:off x="4038601" y="4437649"/>
              <a:ext cx="773720" cy="577890"/>
              <a:chOff x="4038601" y="4437649"/>
              <a:chExt cx="773720" cy="577890"/>
            </a:xfrm>
          </p:grpSpPr>
          <p:sp>
            <p:nvSpPr>
              <p:cNvPr id="56" name="Rectangle 55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4069861" y="4461542"/>
                <a:ext cx="711200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GREEN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3979981" y="4931507"/>
              <a:ext cx="91636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green</a:t>
              </a:r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302" y="1211500"/>
            <a:ext cx="4386263" cy="1821656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520524" y="2006708"/>
            <a:ext cx="21098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lookup-property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5697416" y="3284160"/>
            <a:ext cx="915942" cy="415498"/>
            <a:chOff x="2414954" y="2889890"/>
            <a:chExt cx="1221256" cy="553997"/>
          </a:xfrm>
        </p:grpSpPr>
        <p:sp>
          <p:nvSpPr>
            <p:cNvPr id="60" name="Oval 59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2442361" y="2889890"/>
              <a:ext cx="1166444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Property</a:t>
              </a:r>
            </a:p>
            <a:p>
              <a:pPr algn="ctr"/>
              <a:r>
                <a:rPr lang="en-US" sz="1050" dirty="0"/>
                <a:t>Descriptor</a:t>
              </a:r>
            </a:p>
          </p:txBody>
        </p:sp>
      </p:grpSp>
      <p:cxnSp>
        <p:nvCxnSpPr>
          <p:cNvPr id="62" name="Straight Arrow Connector 61"/>
          <p:cNvCxnSpPr>
            <a:stCxn id="56" idx="0"/>
            <a:endCxn id="60" idx="2"/>
          </p:cNvCxnSpPr>
          <p:nvPr/>
        </p:nvCxnSpPr>
        <p:spPr>
          <a:xfrm flipV="1">
            <a:off x="5121516" y="3480367"/>
            <a:ext cx="575900" cy="97475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586183" y="3764374"/>
            <a:ext cx="495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@color</a:t>
            </a:r>
          </a:p>
        </p:txBody>
      </p:sp>
      <p:cxnSp>
        <p:nvCxnSpPr>
          <p:cNvPr id="64" name="Straight Arrow Connector 63"/>
          <p:cNvCxnSpPr/>
          <p:nvPr/>
        </p:nvCxnSpPr>
        <p:spPr>
          <a:xfrm flipH="1">
            <a:off x="5849814" y="3658714"/>
            <a:ext cx="170363" cy="14198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039117" y="3767966"/>
            <a:ext cx="469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green1</a:t>
            </a:r>
          </a:p>
        </p:txBody>
      </p:sp>
      <p:cxnSp>
        <p:nvCxnSpPr>
          <p:cNvPr id="66" name="Straight Arrow Connector 65"/>
          <p:cNvCxnSpPr>
            <a:stCxn id="60" idx="4"/>
          </p:cNvCxnSpPr>
          <p:nvPr/>
        </p:nvCxnSpPr>
        <p:spPr>
          <a:xfrm>
            <a:off x="6155387" y="3676574"/>
            <a:ext cx="142772" cy="10932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6529518" y="3764374"/>
            <a:ext cx="56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@P1004</a:t>
            </a:r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6527684" y="3579598"/>
            <a:ext cx="286436" cy="18477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32-Point Star 72"/>
          <p:cNvSpPr/>
          <p:nvPr/>
        </p:nvSpPr>
        <p:spPr>
          <a:xfrm>
            <a:off x="6139966" y="4078033"/>
            <a:ext cx="1561424" cy="417560"/>
          </a:xfrm>
          <a:prstGeom prst="star32">
            <a:avLst>
              <a:gd name="adj" fmla="val 441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Grounded</a:t>
            </a:r>
          </a:p>
        </p:txBody>
      </p:sp>
    </p:spTree>
    <p:extLst>
      <p:ext uri="{BB962C8B-B14F-4D97-AF65-F5344CB8AC3E}">
        <p14:creationId xmlns:p14="http://schemas.microsoft.com/office/powerpoint/2010/main" val="41174190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8" grpId="0"/>
      <p:bldP spid="63" grpId="0"/>
      <p:bldP spid="65" grpId="0"/>
      <p:bldP spid="67" grpId="0"/>
      <p:bldP spid="7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Lucia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84B0C-29FF-4DD9-907D-D702DE4A39F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6522" y="1132742"/>
            <a:ext cx="189327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Stage 5: </a:t>
            </a:r>
            <a:r>
              <a:rPr lang="en-US" sz="1350" i="1" dirty="0">
                <a:latin typeface="Courier New" panose="02070309020205020404" pitchFamily="49" charset="0"/>
                <a:cs typeface="Courier New" panose="02070309020205020404" pitchFamily="49" charset="0"/>
              </a:rPr>
              <a:t>sphere.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523" y="1406413"/>
            <a:ext cx="24106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comprehend-word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0524" y="1706496"/>
            <a:ext cx="20702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lexical-access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30362" y="3925270"/>
            <a:ext cx="833804" cy="260383"/>
            <a:chOff x="4056184" y="3671905"/>
            <a:chExt cx="774632" cy="347178"/>
          </a:xfrm>
        </p:grpSpPr>
        <p:sp>
          <p:nvSpPr>
            <p:cNvPr id="9" name="Rectangle 8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0833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PickVerb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59320" y="4455120"/>
            <a:ext cx="693126" cy="670476"/>
            <a:chOff x="4038601" y="4437649"/>
            <a:chExt cx="924168" cy="893967"/>
          </a:xfrm>
        </p:grpSpPr>
        <p:grpSp>
          <p:nvGrpSpPr>
            <p:cNvPr id="12" name="Group 11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085492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PICK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4056184" y="4931507"/>
              <a:ext cx="906585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Pick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/>
          <p:cNvCxnSpPr>
            <a:stCxn id="9" idx="2"/>
            <a:endCxn id="15" idx="0"/>
          </p:cNvCxnSpPr>
          <p:nvPr/>
        </p:nvCxnSpPr>
        <p:spPr>
          <a:xfrm>
            <a:off x="3047264" y="4171532"/>
            <a:ext cx="2201" cy="283586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436078" y="3127341"/>
            <a:ext cx="915942" cy="415498"/>
            <a:chOff x="2414954" y="2889890"/>
            <a:chExt cx="1221256" cy="553997"/>
          </a:xfrm>
        </p:grpSpPr>
        <p:sp>
          <p:nvSpPr>
            <p:cNvPr id="20" name="Oval 19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442361" y="2889890"/>
              <a:ext cx="1166444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Action</a:t>
              </a:r>
            </a:p>
            <a:p>
              <a:pPr algn="ctr"/>
              <a:r>
                <a:rPr lang="en-US" sz="1050" dirty="0"/>
                <a:t>Descriptor</a:t>
              </a:r>
            </a:p>
          </p:txBody>
        </p:sp>
      </p:grpSp>
      <p:cxnSp>
        <p:nvCxnSpPr>
          <p:cNvPr id="22" name="Straight Arrow Connector 21"/>
          <p:cNvCxnSpPr>
            <a:stCxn id="9" idx="0"/>
          </p:cNvCxnSpPr>
          <p:nvPr/>
        </p:nvCxnSpPr>
        <p:spPr>
          <a:xfrm flipH="1" flipV="1">
            <a:off x="2258234" y="3428494"/>
            <a:ext cx="789030" cy="49677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909789" y="3428494"/>
            <a:ext cx="580703" cy="32435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35658" y="3758711"/>
            <a:ext cx="6587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@action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18364" y="3758711"/>
            <a:ext cx="7380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pick-up1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811543" y="3758711"/>
            <a:ext cx="6010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@A1001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1502967" y="3490809"/>
            <a:ext cx="195975" cy="27376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6" idx="0"/>
          </p:cNvCxnSpPr>
          <p:nvPr/>
        </p:nvCxnSpPr>
        <p:spPr>
          <a:xfrm>
            <a:off x="2049784" y="3506542"/>
            <a:ext cx="46361" cy="25217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134341" y="3485408"/>
            <a:ext cx="833804" cy="260383"/>
            <a:chOff x="4056184" y="3671905"/>
            <a:chExt cx="774632" cy="347178"/>
          </a:xfrm>
        </p:grpSpPr>
        <p:sp>
          <p:nvSpPr>
            <p:cNvPr id="31" name="Rectangle 30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100834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PickUp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458306" y="4455120"/>
            <a:ext cx="580290" cy="670476"/>
            <a:chOff x="4038601" y="4437649"/>
            <a:chExt cx="773720" cy="893967"/>
          </a:xfrm>
        </p:grpSpPr>
        <p:grpSp>
          <p:nvGrpSpPr>
            <p:cNvPr id="34" name="Group 33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37" name="Rectangle 36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4085492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UP</a:t>
                </a: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4056184" y="4931507"/>
              <a:ext cx="75613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up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/>
          <p:cNvCxnSpPr>
            <a:endCxn id="37" idx="0"/>
          </p:cNvCxnSpPr>
          <p:nvPr/>
        </p:nvCxnSpPr>
        <p:spPr>
          <a:xfrm>
            <a:off x="3673604" y="3722620"/>
            <a:ext cx="74847" cy="732498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1" idx="1"/>
            <a:endCxn id="20" idx="6"/>
          </p:cNvCxnSpPr>
          <p:nvPr/>
        </p:nvCxnSpPr>
        <p:spPr>
          <a:xfrm flipH="1" flipV="1">
            <a:off x="2352020" y="3323548"/>
            <a:ext cx="782321" cy="28499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313113" y="3722710"/>
            <a:ext cx="34190" cy="209029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4157293" y="4455120"/>
            <a:ext cx="580290" cy="670476"/>
            <a:chOff x="4038601" y="4437649"/>
            <a:chExt cx="773720" cy="893967"/>
          </a:xfrm>
        </p:grpSpPr>
        <p:grpSp>
          <p:nvGrpSpPr>
            <p:cNvPr id="45" name="Group 44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4069861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THE</a:t>
                </a:r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4056184" y="4931507"/>
              <a:ext cx="75613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the</a:t>
              </a:r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4787406" y="4455120"/>
            <a:ext cx="762787" cy="670476"/>
            <a:chOff x="3979981" y="4437649"/>
            <a:chExt cx="1017049" cy="893967"/>
          </a:xfrm>
        </p:grpSpPr>
        <p:grpSp>
          <p:nvGrpSpPr>
            <p:cNvPr id="48" name="Group 47"/>
            <p:cNvGrpSpPr/>
            <p:nvPr/>
          </p:nvGrpSpPr>
          <p:grpSpPr>
            <a:xfrm>
              <a:off x="4038601" y="4437649"/>
              <a:ext cx="773720" cy="577890"/>
              <a:chOff x="4038601" y="4437649"/>
              <a:chExt cx="773720" cy="577890"/>
            </a:xfrm>
          </p:grpSpPr>
          <p:sp>
            <p:nvSpPr>
              <p:cNvPr id="56" name="Rectangle 55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4069861" y="4461542"/>
                <a:ext cx="711200" cy="553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GREEN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3979981" y="4931507"/>
              <a:ext cx="101704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green</a:t>
              </a:r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5697416" y="3284160"/>
            <a:ext cx="915942" cy="415498"/>
            <a:chOff x="2414954" y="2889890"/>
            <a:chExt cx="1221256" cy="553997"/>
          </a:xfrm>
        </p:grpSpPr>
        <p:sp>
          <p:nvSpPr>
            <p:cNvPr id="60" name="Oval 59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2442361" y="2889890"/>
              <a:ext cx="1166444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Property</a:t>
              </a:r>
            </a:p>
            <a:p>
              <a:pPr algn="ctr"/>
              <a:r>
                <a:rPr lang="en-US" sz="1050" dirty="0"/>
                <a:t>Descriptor</a:t>
              </a:r>
            </a:p>
          </p:txBody>
        </p:sp>
      </p:grpSp>
      <p:cxnSp>
        <p:nvCxnSpPr>
          <p:cNvPr id="62" name="Straight Arrow Connector 61"/>
          <p:cNvCxnSpPr>
            <a:stCxn id="56" idx="0"/>
            <a:endCxn id="60" idx="2"/>
          </p:cNvCxnSpPr>
          <p:nvPr/>
        </p:nvCxnSpPr>
        <p:spPr>
          <a:xfrm flipV="1">
            <a:off x="5121516" y="3480367"/>
            <a:ext cx="575900" cy="97475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586183" y="3764374"/>
            <a:ext cx="5692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@color</a:t>
            </a:r>
          </a:p>
        </p:txBody>
      </p:sp>
      <p:cxnSp>
        <p:nvCxnSpPr>
          <p:cNvPr id="64" name="Straight Arrow Connector 63"/>
          <p:cNvCxnSpPr/>
          <p:nvPr/>
        </p:nvCxnSpPr>
        <p:spPr>
          <a:xfrm flipH="1">
            <a:off x="5849814" y="3658714"/>
            <a:ext cx="170363" cy="14198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039116" y="3767966"/>
            <a:ext cx="5626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green1</a:t>
            </a:r>
          </a:p>
        </p:txBody>
      </p:sp>
      <p:cxnSp>
        <p:nvCxnSpPr>
          <p:cNvPr id="66" name="Straight Arrow Connector 65"/>
          <p:cNvCxnSpPr>
            <a:stCxn id="60" idx="4"/>
          </p:cNvCxnSpPr>
          <p:nvPr/>
        </p:nvCxnSpPr>
        <p:spPr>
          <a:xfrm>
            <a:off x="6155387" y="3676574"/>
            <a:ext cx="142772" cy="10932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6529518" y="3764374"/>
            <a:ext cx="6990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@P1004</a:t>
            </a:r>
          </a:p>
        </p:txBody>
      </p:sp>
      <p:cxnSp>
        <p:nvCxnSpPr>
          <p:cNvPr id="68" name="Straight Arrow Connector 67"/>
          <p:cNvCxnSpPr>
            <a:endCxn id="67" idx="0"/>
          </p:cNvCxnSpPr>
          <p:nvPr/>
        </p:nvCxnSpPr>
        <p:spPr>
          <a:xfrm>
            <a:off x="6527684" y="3579598"/>
            <a:ext cx="286436" cy="18477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520525" y="1946126"/>
            <a:ext cx="26036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match-construction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520524" y="2224667"/>
            <a:ext cx="255238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ground-reference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20524" y="2499432"/>
            <a:ext cx="25015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FF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match-construction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5509843" y="4455118"/>
            <a:ext cx="901217" cy="878225"/>
            <a:chOff x="3979981" y="4437649"/>
            <a:chExt cx="916361" cy="1170966"/>
          </a:xfrm>
        </p:grpSpPr>
        <p:grpSp>
          <p:nvGrpSpPr>
            <p:cNvPr id="74" name="Group 73"/>
            <p:cNvGrpSpPr/>
            <p:nvPr/>
          </p:nvGrpSpPr>
          <p:grpSpPr>
            <a:xfrm>
              <a:off x="4038601" y="4437649"/>
              <a:ext cx="773720" cy="362447"/>
              <a:chOff x="4038601" y="4437649"/>
              <a:chExt cx="773720" cy="362447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4038601" y="4437649"/>
                <a:ext cx="773720" cy="353181"/>
              </a:xfrm>
              <a:prstGeom prst="rect">
                <a:avLst/>
              </a:prstGeom>
              <a:noFill/>
              <a:ln w="28575">
                <a:solidFill>
                  <a:srgbClr val="0071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4069861" y="4461542"/>
                <a:ext cx="711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/>
                  <a:t>SPHERE</a:t>
                </a:r>
              </a:p>
            </p:txBody>
          </p:sp>
        </p:grpSp>
        <p:sp>
          <p:nvSpPr>
            <p:cNvPr id="75" name="TextBox 74"/>
            <p:cNvSpPr txBox="1"/>
            <p:nvPr/>
          </p:nvSpPr>
          <p:spPr>
            <a:xfrm>
              <a:off x="3979981" y="4931507"/>
              <a:ext cx="91636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i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sphere.</a:t>
              </a:r>
            </a:p>
          </p:txBody>
        </p:sp>
        <p:cxnSp>
          <p:nvCxnSpPr>
            <p:cNvPr id="76" name="Straight Arrow Connector 75"/>
            <p:cNvCxnSpPr/>
            <p:nvPr/>
          </p:nvCxnSpPr>
          <p:spPr>
            <a:xfrm>
              <a:off x="4456722" y="4776203"/>
              <a:ext cx="3908" cy="25690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/>
          <p:cNvGrpSpPr/>
          <p:nvPr/>
        </p:nvGrpSpPr>
        <p:grpSpPr>
          <a:xfrm>
            <a:off x="4241303" y="3485318"/>
            <a:ext cx="833804" cy="260383"/>
            <a:chOff x="4056184" y="3671905"/>
            <a:chExt cx="774632" cy="347178"/>
          </a:xfrm>
        </p:grpSpPr>
        <p:sp>
          <p:nvSpPr>
            <p:cNvPr id="80" name="Rectangle 79"/>
            <p:cNvSpPr/>
            <p:nvPr/>
          </p:nvSpPr>
          <p:spPr>
            <a:xfrm>
              <a:off x="4056184" y="3671905"/>
              <a:ext cx="774632" cy="328347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100834" y="3680528"/>
              <a:ext cx="7112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RefExpr</a:t>
              </a:r>
            </a:p>
          </p:txBody>
        </p:sp>
      </p:grpSp>
      <p:cxnSp>
        <p:nvCxnSpPr>
          <p:cNvPr id="82" name="Straight Arrow Connector 81"/>
          <p:cNvCxnSpPr>
            <a:endCxn id="51" idx="0"/>
          </p:cNvCxnSpPr>
          <p:nvPr/>
        </p:nvCxnSpPr>
        <p:spPr>
          <a:xfrm flipH="1">
            <a:off x="4447438" y="3737298"/>
            <a:ext cx="63188" cy="717820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81" idx="2"/>
            <a:endCxn id="56" idx="0"/>
          </p:cNvCxnSpPr>
          <p:nvPr/>
        </p:nvCxnSpPr>
        <p:spPr>
          <a:xfrm>
            <a:off x="4672127" y="3722620"/>
            <a:ext cx="449389" cy="732498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endCxn id="77" idx="0"/>
          </p:cNvCxnSpPr>
          <p:nvPr/>
        </p:nvCxnSpPr>
        <p:spPr>
          <a:xfrm>
            <a:off x="4912099" y="3727783"/>
            <a:ext cx="1035862" cy="727335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Group 85"/>
          <p:cNvGrpSpPr/>
          <p:nvPr/>
        </p:nvGrpSpPr>
        <p:grpSpPr>
          <a:xfrm>
            <a:off x="7363786" y="3800693"/>
            <a:ext cx="915942" cy="392415"/>
            <a:chOff x="2414954" y="2889890"/>
            <a:chExt cx="1221256" cy="523220"/>
          </a:xfrm>
        </p:grpSpPr>
        <p:sp>
          <p:nvSpPr>
            <p:cNvPr id="87" name="Oval 86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2442361" y="2995167"/>
              <a:ext cx="1166444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Entity</a:t>
              </a:r>
            </a:p>
          </p:txBody>
        </p:sp>
      </p:grpSp>
      <p:cxnSp>
        <p:nvCxnSpPr>
          <p:cNvPr id="89" name="Straight Arrow Connector 88"/>
          <p:cNvCxnSpPr>
            <a:stCxn id="77" idx="0"/>
            <a:endCxn id="87" idx="2"/>
          </p:cNvCxnSpPr>
          <p:nvPr/>
        </p:nvCxnSpPr>
        <p:spPr>
          <a:xfrm flipV="1">
            <a:off x="5947961" y="3996901"/>
            <a:ext cx="1415825" cy="45821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7230567" y="4281565"/>
            <a:ext cx="49516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block</a:t>
            </a:r>
          </a:p>
        </p:txBody>
      </p:sp>
      <p:cxnSp>
        <p:nvCxnSpPr>
          <p:cNvPr id="93" name="Straight Arrow Connector 92"/>
          <p:cNvCxnSpPr/>
          <p:nvPr/>
        </p:nvCxnSpPr>
        <p:spPr>
          <a:xfrm flipH="1">
            <a:off x="7453169" y="4175905"/>
            <a:ext cx="170363" cy="14198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7872045" y="4265288"/>
            <a:ext cx="68426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sphere1</a:t>
            </a:r>
          </a:p>
        </p:txBody>
      </p:sp>
      <p:cxnSp>
        <p:nvCxnSpPr>
          <p:cNvPr id="95" name="Straight Arrow Connector 94"/>
          <p:cNvCxnSpPr/>
          <p:nvPr/>
        </p:nvCxnSpPr>
        <p:spPr>
          <a:xfrm>
            <a:off x="8015754" y="4173896"/>
            <a:ext cx="142772" cy="10932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Group 97"/>
          <p:cNvGrpSpPr/>
          <p:nvPr/>
        </p:nvGrpSpPr>
        <p:grpSpPr>
          <a:xfrm>
            <a:off x="5542008" y="2618115"/>
            <a:ext cx="915942" cy="415498"/>
            <a:chOff x="2414954" y="2889890"/>
            <a:chExt cx="1221256" cy="553997"/>
          </a:xfrm>
        </p:grpSpPr>
        <p:sp>
          <p:nvSpPr>
            <p:cNvPr id="99" name="Oval 98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2442361" y="2889890"/>
              <a:ext cx="1166444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Reference</a:t>
              </a:r>
            </a:p>
            <a:p>
              <a:pPr algn="ctr"/>
              <a:r>
                <a:rPr lang="en-US" sz="1050" dirty="0"/>
                <a:t>Descriptor</a:t>
              </a:r>
            </a:p>
          </p:txBody>
        </p:sp>
      </p:grpSp>
      <p:cxnSp>
        <p:nvCxnSpPr>
          <p:cNvPr id="101" name="Straight Arrow Connector 100"/>
          <p:cNvCxnSpPr>
            <a:stCxn id="80" idx="0"/>
            <a:endCxn id="99" idx="2"/>
          </p:cNvCxnSpPr>
          <p:nvPr/>
        </p:nvCxnSpPr>
        <p:spPr>
          <a:xfrm flipV="1">
            <a:off x="4658205" y="2814321"/>
            <a:ext cx="883803" cy="670999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endCxn id="87" idx="0"/>
          </p:cNvCxnSpPr>
          <p:nvPr/>
        </p:nvCxnSpPr>
        <p:spPr>
          <a:xfrm>
            <a:off x="6346763" y="2959295"/>
            <a:ext cx="1474994" cy="841399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100" idx="2"/>
            <a:endCxn id="61" idx="0"/>
          </p:cNvCxnSpPr>
          <p:nvPr/>
        </p:nvCxnSpPr>
        <p:spPr>
          <a:xfrm>
            <a:off x="5999979" y="3010529"/>
            <a:ext cx="155408" cy="27363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Group 90"/>
          <p:cNvGrpSpPr/>
          <p:nvPr/>
        </p:nvGrpSpPr>
        <p:grpSpPr>
          <a:xfrm>
            <a:off x="7098722" y="2612899"/>
            <a:ext cx="915942" cy="392415"/>
            <a:chOff x="2414954" y="2889890"/>
            <a:chExt cx="1221256" cy="523220"/>
          </a:xfrm>
        </p:grpSpPr>
        <p:sp>
          <p:nvSpPr>
            <p:cNvPr id="96" name="Oval 95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2442361" y="2995167"/>
              <a:ext cx="1166444" cy="3385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object</a:t>
              </a:r>
            </a:p>
          </p:txBody>
        </p:sp>
      </p:grpSp>
      <p:cxnSp>
        <p:nvCxnSpPr>
          <p:cNvPr id="102" name="Straight Arrow Connector 101"/>
          <p:cNvCxnSpPr>
            <a:stCxn id="99" idx="6"/>
            <a:endCxn id="96" idx="2"/>
          </p:cNvCxnSpPr>
          <p:nvPr/>
        </p:nvCxnSpPr>
        <p:spPr>
          <a:xfrm flipV="1">
            <a:off x="6457950" y="2809107"/>
            <a:ext cx="640772" cy="5215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6984812" y="3100548"/>
            <a:ext cx="4424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block</a:t>
            </a:r>
          </a:p>
        </p:txBody>
      </p:sp>
      <p:cxnSp>
        <p:nvCxnSpPr>
          <p:cNvPr id="105" name="Straight Arrow Connector 104"/>
          <p:cNvCxnSpPr/>
          <p:nvPr/>
        </p:nvCxnSpPr>
        <p:spPr>
          <a:xfrm flipH="1">
            <a:off x="7207415" y="2994888"/>
            <a:ext cx="170363" cy="141980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8083491" y="3084272"/>
            <a:ext cx="5989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sphere1</a:t>
            </a:r>
          </a:p>
        </p:txBody>
      </p:sp>
      <p:cxnSp>
        <p:nvCxnSpPr>
          <p:cNvPr id="108" name="Straight Arrow Connector 107"/>
          <p:cNvCxnSpPr/>
          <p:nvPr/>
        </p:nvCxnSpPr>
        <p:spPr>
          <a:xfrm>
            <a:off x="7930451" y="2922690"/>
            <a:ext cx="439521" cy="179513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7284251" y="3107308"/>
            <a:ext cx="51275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green1</a:t>
            </a:r>
          </a:p>
        </p:txBody>
      </p:sp>
      <p:cxnSp>
        <p:nvCxnSpPr>
          <p:cNvPr id="110" name="Straight Arrow Connector 109"/>
          <p:cNvCxnSpPr/>
          <p:nvPr/>
        </p:nvCxnSpPr>
        <p:spPr>
          <a:xfrm flipH="1">
            <a:off x="7430656" y="3018016"/>
            <a:ext cx="38822" cy="125612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7666489" y="3107308"/>
            <a:ext cx="54301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large1</a:t>
            </a:r>
          </a:p>
        </p:txBody>
      </p:sp>
      <p:cxnSp>
        <p:nvCxnSpPr>
          <p:cNvPr id="112" name="Straight Arrow Connector 111"/>
          <p:cNvCxnSpPr>
            <a:endCxn id="111" idx="0"/>
          </p:cNvCxnSpPr>
          <p:nvPr/>
        </p:nvCxnSpPr>
        <p:spPr>
          <a:xfrm>
            <a:off x="7797784" y="2977805"/>
            <a:ext cx="100810" cy="129503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/>
          <p:cNvGrpSpPr/>
          <p:nvPr/>
        </p:nvGrpSpPr>
        <p:grpSpPr>
          <a:xfrm>
            <a:off x="3683397" y="2805714"/>
            <a:ext cx="833804" cy="421965"/>
            <a:chOff x="4056184" y="3671905"/>
            <a:chExt cx="774632" cy="562621"/>
          </a:xfrm>
        </p:grpSpPr>
        <p:sp>
          <p:nvSpPr>
            <p:cNvPr id="114" name="Rectangle 113"/>
            <p:cNvSpPr/>
            <p:nvPr/>
          </p:nvSpPr>
          <p:spPr>
            <a:xfrm>
              <a:off x="4056184" y="3671905"/>
              <a:ext cx="774632" cy="531843"/>
            </a:xfrm>
            <a:prstGeom prst="rect">
              <a:avLst/>
            </a:prstGeom>
            <a:noFill/>
            <a:ln w="28575">
              <a:solidFill>
                <a:srgbClr val="0071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4100834" y="3680528"/>
              <a:ext cx="7112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Transitive Command</a:t>
              </a:r>
            </a:p>
          </p:txBody>
        </p:sp>
      </p:grpSp>
      <p:cxnSp>
        <p:nvCxnSpPr>
          <p:cNvPr id="116" name="Straight Arrow Connector 115"/>
          <p:cNvCxnSpPr>
            <a:endCxn id="32" idx="0"/>
          </p:cNvCxnSpPr>
          <p:nvPr/>
        </p:nvCxnSpPr>
        <p:spPr>
          <a:xfrm flipH="1">
            <a:off x="3565165" y="3195450"/>
            <a:ext cx="288698" cy="296428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endCxn id="80" idx="0"/>
          </p:cNvCxnSpPr>
          <p:nvPr/>
        </p:nvCxnSpPr>
        <p:spPr>
          <a:xfrm>
            <a:off x="4383636" y="3195449"/>
            <a:ext cx="274569" cy="289871"/>
          </a:xfrm>
          <a:prstGeom prst="straightConnector1">
            <a:avLst/>
          </a:prstGeom>
          <a:ln w="28575">
            <a:solidFill>
              <a:srgbClr val="0071E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oup 118"/>
          <p:cNvGrpSpPr/>
          <p:nvPr/>
        </p:nvGrpSpPr>
        <p:grpSpPr>
          <a:xfrm>
            <a:off x="3642327" y="2129298"/>
            <a:ext cx="915942" cy="392415"/>
            <a:chOff x="2414954" y="2889890"/>
            <a:chExt cx="1221256" cy="523220"/>
          </a:xfrm>
        </p:grpSpPr>
        <p:sp>
          <p:nvSpPr>
            <p:cNvPr id="120" name="Oval 119"/>
            <p:cNvSpPr/>
            <p:nvPr/>
          </p:nvSpPr>
          <p:spPr>
            <a:xfrm>
              <a:off x="2414954" y="2889890"/>
              <a:ext cx="1221256" cy="523220"/>
            </a:xfrm>
            <a:prstGeom prst="ellipse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2456657" y="2997611"/>
              <a:ext cx="1166444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dirty="0"/>
                <a:t>ActOnIt</a:t>
              </a:r>
            </a:p>
          </p:txBody>
        </p:sp>
      </p:grpSp>
      <p:cxnSp>
        <p:nvCxnSpPr>
          <p:cNvPr id="122" name="Straight Arrow Connector 121"/>
          <p:cNvCxnSpPr>
            <a:endCxn id="100" idx="0"/>
          </p:cNvCxnSpPr>
          <p:nvPr/>
        </p:nvCxnSpPr>
        <p:spPr>
          <a:xfrm>
            <a:off x="4489618" y="2414475"/>
            <a:ext cx="1510361" cy="203639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endCxn id="20" idx="0"/>
          </p:cNvCxnSpPr>
          <p:nvPr/>
        </p:nvCxnSpPr>
        <p:spPr>
          <a:xfrm flipH="1">
            <a:off x="1894049" y="2418623"/>
            <a:ext cx="1801391" cy="70871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>
            <a:stCxn id="114" idx="0"/>
            <a:endCxn id="120" idx="4"/>
          </p:cNvCxnSpPr>
          <p:nvPr/>
        </p:nvCxnSpPr>
        <p:spPr>
          <a:xfrm flipH="1" flipV="1">
            <a:off x="4100298" y="2521714"/>
            <a:ext cx="1" cy="28400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5" name="Picture 1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111" y="959520"/>
            <a:ext cx="1293019" cy="1150144"/>
          </a:xfrm>
          <a:prstGeom prst="rect">
            <a:avLst/>
          </a:prstGeom>
        </p:spPr>
      </p:pic>
      <p:sp>
        <p:nvSpPr>
          <p:cNvPr id="136" name="Rectangle 135"/>
          <p:cNvSpPr/>
          <p:nvPr/>
        </p:nvSpPr>
        <p:spPr>
          <a:xfrm>
            <a:off x="6295111" y="949496"/>
            <a:ext cx="1263092" cy="11601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7" name="TextBox 136"/>
          <p:cNvSpPr txBox="1"/>
          <p:nvPr/>
        </p:nvSpPr>
        <p:spPr>
          <a:xfrm>
            <a:off x="6640750" y="2410022"/>
            <a:ext cx="12578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accent2">
                    <a:lumMod val="75000"/>
                  </a:schemeClr>
                </a:solidFill>
                <a:cs typeface="Courier New" panose="02070309020205020404" pitchFamily="49" charset="0"/>
              </a:rPr>
              <a:t>large-green-sphere1</a:t>
            </a:r>
          </a:p>
        </p:txBody>
      </p:sp>
      <p:cxnSp>
        <p:nvCxnSpPr>
          <p:cNvPr id="138" name="Straight Arrow Connector 137"/>
          <p:cNvCxnSpPr>
            <a:stCxn id="96" idx="1"/>
          </p:cNvCxnSpPr>
          <p:nvPr/>
        </p:nvCxnSpPr>
        <p:spPr>
          <a:xfrm flipH="1" flipV="1">
            <a:off x="7052369" y="2584677"/>
            <a:ext cx="180490" cy="85690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0113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9" grpId="0"/>
      <p:bldP spid="70" grpId="0"/>
      <p:bldP spid="71" grpId="0"/>
      <p:bldP spid="92" grpId="0"/>
      <p:bldP spid="94" grpId="0"/>
      <p:bldP spid="103" grpId="0"/>
      <p:bldP spid="107" grpId="0"/>
      <p:bldP spid="109" grpId="0"/>
      <p:bldP spid="111" grpId="0"/>
      <p:bldP spid="136" grpId="0" animBg="1"/>
      <p:bldP spid="13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762000"/>
          </a:xfrm>
        </p:spPr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763000" cy="4525963"/>
          </a:xfrm>
        </p:spPr>
        <p:txBody>
          <a:bodyPr/>
          <a:lstStyle/>
          <a:p>
            <a:r>
              <a:rPr lang="en-US" dirty="0" smtClean="0"/>
              <a:t>Continue to extend to cover syntax, …</a:t>
            </a:r>
          </a:p>
          <a:p>
            <a:r>
              <a:rPr lang="en-US" dirty="0" smtClean="0"/>
              <a:t>“New” parser:</a:t>
            </a:r>
          </a:p>
          <a:p>
            <a:pPr lvl="1"/>
            <a:r>
              <a:rPr lang="en-US" dirty="0" smtClean="0"/>
              <a:t>Language knowledge in semantic memory (Laird)</a:t>
            </a:r>
          </a:p>
          <a:p>
            <a:pPr lvl="1"/>
            <a:r>
              <a:rPr lang="en-US" dirty="0" smtClean="0"/>
              <a:t>Linguistically sound – better ontology, … (</a:t>
            </a:r>
            <a:r>
              <a:rPr lang="en-US" dirty="0" err="1" smtClean="0"/>
              <a:t>Lindes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 from ECG (</a:t>
            </a:r>
            <a:r>
              <a:rPr lang="en-US" dirty="0" err="1" smtClean="0"/>
              <a:t>Lindes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Take advantage of spreading activation to aid retrieval in ambiguous words and constructions (S. Jones)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841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Current Research in Interactive Task Learning in Soar: Rosie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4525963"/>
          </a:xfrm>
        </p:spPr>
        <p:txBody>
          <a:bodyPr/>
          <a:lstStyle/>
          <a:p>
            <a:r>
              <a:rPr lang="en-US" dirty="0" smtClean="0"/>
              <a:t>Learns novel tasks using language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(and goal demonstration)</a:t>
            </a:r>
          </a:p>
          <a:p>
            <a:r>
              <a:rPr lang="en-US" dirty="0" smtClean="0"/>
              <a:t>Games and Puzzles: James Kirk</a:t>
            </a:r>
          </a:p>
          <a:p>
            <a:r>
              <a:rPr lang="en-US" dirty="0" smtClean="0"/>
              <a:t>Mobile Robot tasks: Aaron </a:t>
            </a:r>
            <a:r>
              <a:rPr lang="en-US" dirty="0" err="1" smtClean="0"/>
              <a:t>Mininger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2" descr="C:\Users\laird\Downloads\IMG_0696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219200" y="4524818"/>
            <a:ext cx="3073370" cy="196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april.eecs.umich.edu/media/updates/magic2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32385" y="4038600"/>
            <a:ext cx="28194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440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Processing for Task Learning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177" y="1447800"/>
            <a:ext cx="8686800" cy="44196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Perceive Environment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Parse Language in Context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Construct Task Representation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Interpret Task Representation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Search for Solution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Act in the </a:t>
            </a:r>
            <a:r>
              <a:rPr lang="en-US" dirty="0" smtClean="0"/>
              <a:t>World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A2697A-46D0-4A50-B928-F85A6ED621E1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487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+mn-lt"/>
              </a:rPr>
              <a:t>Extract internal representation of objects in the world </a:t>
            </a:r>
            <a:r>
              <a:rPr lang="en-US" sz="2400" dirty="0">
                <a:latin typeface="+mn-lt"/>
              </a:rPr>
              <a:t/>
            </a:r>
            <a:br>
              <a:rPr lang="en-US" sz="2400" dirty="0">
                <a:latin typeface="+mn-lt"/>
              </a:rPr>
            </a:br>
            <a:r>
              <a:rPr lang="en-US" sz="2400" b="1" dirty="0" smtClean="0">
                <a:solidFill>
                  <a:schemeClr val="tx1"/>
                </a:solidFill>
                <a:latin typeface="+mn-lt"/>
              </a:rPr>
              <a:t>Perception, Semantic Memory → 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Working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104" name="Picture 2" descr="C:\Users\laird\Downloads\IMG_0696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70266" y="828925"/>
            <a:ext cx="3073370" cy="196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6" name="Group 105"/>
          <p:cNvGrpSpPr/>
          <p:nvPr/>
        </p:nvGrpSpPr>
        <p:grpSpPr>
          <a:xfrm>
            <a:off x="2590800" y="3957638"/>
            <a:ext cx="3385402" cy="614362"/>
            <a:chOff x="4361792" y="5610225"/>
            <a:chExt cx="4172609" cy="614362"/>
          </a:xfrm>
        </p:grpSpPr>
        <p:sp>
          <p:nvSpPr>
            <p:cNvPr id="107" name="Cube 106"/>
            <p:cNvSpPr/>
            <p:nvPr/>
          </p:nvSpPr>
          <p:spPr bwMode="auto">
            <a:xfrm>
              <a:off x="5762296" y="5919787"/>
              <a:ext cx="1371601" cy="304800"/>
            </a:xfrm>
            <a:prstGeom prst="cube">
              <a:avLst>
                <a:gd name="adj" fmla="val 59375"/>
              </a:avLst>
            </a:prstGeom>
            <a:solidFill>
              <a:srgbClr val="C0804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rPr>
                <a:t>br2</a:t>
              </a:r>
            </a:p>
          </p:txBody>
        </p:sp>
        <p:sp>
          <p:nvSpPr>
            <p:cNvPr id="108" name="Cube 107"/>
            <p:cNvSpPr/>
            <p:nvPr/>
          </p:nvSpPr>
          <p:spPr bwMode="auto">
            <a:xfrm>
              <a:off x="6172200" y="5772150"/>
              <a:ext cx="609600" cy="304800"/>
            </a:xfrm>
            <a:prstGeom prst="cube">
              <a:avLst/>
            </a:prstGeom>
            <a:solidFill>
              <a:srgbClr val="FF696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100" dirty="0" smtClean="0"/>
                <a:t>r1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endParaRPr>
            </a:p>
          </p:txBody>
        </p:sp>
        <p:sp>
          <p:nvSpPr>
            <p:cNvPr id="109" name="Cube 108"/>
            <p:cNvSpPr/>
            <p:nvPr/>
          </p:nvSpPr>
          <p:spPr bwMode="auto">
            <a:xfrm>
              <a:off x="6296025" y="5610225"/>
              <a:ext cx="381000" cy="228600"/>
            </a:xfrm>
            <a:prstGeom prst="cube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rPr>
                <a:t>y1</a:t>
              </a:r>
            </a:p>
          </p:txBody>
        </p:sp>
        <p:sp>
          <p:nvSpPr>
            <p:cNvPr id="110" name="Cube 109"/>
            <p:cNvSpPr/>
            <p:nvPr/>
          </p:nvSpPr>
          <p:spPr bwMode="auto">
            <a:xfrm>
              <a:off x="7162800" y="5919787"/>
              <a:ext cx="1371601" cy="304800"/>
            </a:xfrm>
            <a:prstGeom prst="cube">
              <a:avLst>
                <a:gd name="adj" fmla="val 59375"/>
              </a:avLst>
            </a:prstGeom>
            <a:solidFill>
              <a:srgbClr val="77DAFD"/>
            </a:solidFill>
            <a:ln w="952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rPr>
                <a:t>b1</a:t>
              </a:r>
            </a:p>
          </p:txBody>
        </p:sp>
        <p:sp>
          <p:nvSpPr>
            <p:cNvPr id="111" name="Cube 110"/>
            <p:cNvSpPr/>
            <p:nvPr/>
          </p:nvSpPr>
          <p:spPr bwMode="auto">
            <a:xfrm>
              <a:off x="7416815" y="5772150"/>
              <a:ext cx="863569" cy="304800"/>
            </a:xfrm>
            <a:prstGeom prst="cube">
              <a:avLst>
                <a:gd name="adj" fmla="val 59375"/>
              </a:avLst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rPr>
                <a:t>g2</a:t>
              </a:r>
            </a:p>
          </p:txBody>
        </p:sp>
        <p:sp>
          <p:nvSpPr>
            <p:cNvPr id="112" name="Cube 111"/>
            <p:cNvSpPr/>
            <p:nvPr/>
          </p:nvSpPr>
          <p:spPr bwMode="auto">
            <a:xfrm>
              <a:off x="4361792" y="5919787"/>
              <a:ext cx="1371601" cy="304800"/>
            </a:xfrm>
            <a:prstGeom prst="cube">
              <a:avLst>
                <a:gd name="adj" fmla="val 59375"/>
              </a:avLst>
            </a:prstGeom>
            <a:solidFill>
              <a:srgbClr val="FF9999"/>
            </a:solidFill>
            <a:ln w="9525" cap="flat" cmpd="sng" algn="ctr">
              <a:solidFill>
                <a:srgbClr val="FF7C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</a:rPr>
                <a:t>p1</a:t>
              </a:r>
            </a:p>
          </p:txBody>
        </p:sp>
      </p:grpSp>
      <p:sp>
        <p:nvSpPr>
          <p:cNvPr id="103" name="TextBox 102"/>
          <p:cNvSpPr txBox="1"/>
          <p:nvPr/>
        </p:nvSpPr>
        <p:spPr>
          <a:xfrm>
            <a:off x="1518356" y="5301377"/>
            <a:ext cx="5492044" cy="1532334"/>
          </a:xfrm>
          <a:prstGeom prst="roundRect">
            <a:avLst/>
          </a:prstGeom>
          <a:solidFill>
            <a:srgbClr val="CCECFF"/>
          </a:solidFill>
          <a:ln w="28575">
            <a:solidFill>
              <a:schemeClr val="tx1"/>
            </a:solidFill>
          </a:ln>
        </p:spPr>
        <p:txBody>
          <a:bodyPr wrap="square" lIns="9144" rIns="9144" rtlCol="0">
            <a:spAutoFit/>
          </a:bodyPr>
          <a:lstStyle/>
          <a:p>
            <a:r>
              <a:rPr lang="en-US" sz="1400" b="1" dirty="0" smtClean="0">
                <a:cs typeface="Courier New" panose="02070309020205020404" pitchFamily="49" charset="0"/>
              </a:rPr>
              <a:t>(w1 ^object (y1 ^type block ^color yellow ^size small)</a:t>
            </a:r>
          </a:p>
          <a:p>
            <a:r>
              <a:rPr lang="en-US" sz="1400" b="1" dirty="0"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cs typeface="Courier New" panose="02070309020205020404" pitchFamily="49" charset="0"/>
              </a:rPr>
              <a:t>           (r1 </a:t>
            </a:r>
            <a:r>
              <a:rPr lang="en-US" sz="1400" b="1" dirty="0">
                <a:cs typeface="Courier New" panose="02070309020205020404" pitchFamily="49" charset="0"/>
              </a:rPr>
              <a:t>^type block ^color </a:t>
            </a:r>
            <a:r>
              <a:rPr lang="en-US" sz="1400" b="1" dirty="0" smtClean="0">
                <a:cs typeface="Courier New" panose="02070309020205020404" pitchFamily="49" charset="0"/>
              </a:rPr>
              <a:t>red ^size medium)</a:t>
            </a:r>
          </a:p>
          <a:p>
            <a:r>
              <a:rPr lang="en-US" sz="1400" b="1" dirty="0"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cs typeface="Courier New" panose="02070309020205020404" pitchFamily="49" charset="0"/>
              </a:rPr>
              <a:t>           ...</a:t>
            </a:r>
          </a:p>
          <a:p>
            <a:r>
              <a:rPr lang="en-US" sz="1400" b="1" dirty="0"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cs typeface="Courier New" panose="02070309020205020404" pitchFamily="49" charset="0"/>
              </a:rPr>
              <a:t>   ^relation (</a:t>
            </a:r>
            <a:r>
              <a:rPr lang="en-US" sz="1400" b="1" dirty="0">
                <a:cs typeface="Courier New" panose="02070309020205020404" pitchFamily="49" charset="0"/>
              </a:rPr>
              <a:t>x</a:t>
            </a:r>
            <a:r>
              <a:rPr lang="en-US" sz="1400" b="1" dirty="0" smtClean="0">
                <a:cs typeface="Courier New" panose="02070309020205020404" pitchFamily="49" charset="0"/>
              </a:rPr>
              <a:t>1 ^type on1 ^arg1 y1 ^arg2 r1) </a:t>
            </a:r>
          </a:p>
          <a:p>
            <a:r>
              <a:rPr lang="en-US" sz="1400" b="1" dirty="0"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cs typeface="Courier New" panose="02070309020205020404" pitchFamily="49" charset="0"/>
              </a:rPr>
              <a:t>             ...</a:t>
            </a:r>
          </a:p>
          <a:p>
            <a:r>
              <a:rPr lang="en-US" sz="1400" b="1" dirty="0"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cs typeface="Courier New" panose="02070309020205020404" pitchFamily="49" charset="0"/>
              </a:rPr>
              <a:t>   </a:t>
            </a:r>
            <a:r>
              <a:rPr lang="en-US" sz="1400" b="1" dirty="0" smtClean="0">
                <a:solidFill>
                  <a:srgbClr val="00B050"/>
                </a:solidFill>
                <a:cs typeface="Courier New" panose="02070309020205020404" pitchFamily="49" charset="0"/>
              </a:rPr>
              <a:t>^property (p1 ^name clear ^object y1)</a:t>
            </a:r>
            <a:r>
              <a:rPr lang="en-US" sz="1400" b="1" dirty="0" smtClean="0">
                <a:cs typeface="Courier New" panose="02070309020205020404" pitchFamily="49" charset="0"/>
              </a:rPr>
              <a:t>)</a:t>
            </a:r>
            <a:endParaRPr lang="en-US" sz="1400" b="1" dirty="0">
              <a:cs typeface="Courier New" panose="02070309020205020404" pitchFamily="49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437049" y="5662523"/>
            <a:ext cx="11396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Working </a:t>
            </a:r>
            <a:endParaRPr lang="en-US" sz="2000" b="1" dirty="0" smtClean="0"/>
          </a:p>
          <a:p>
            <a:r>
              <a:rPr lang="en-US" sz="2000" b="1" dirty="0" smtClean="0"/>
              <a:t>Memory</a:t>
            </a:r>
            <a:endParaRPr lang="en-US" sz="2000" dirty="0"/>
          </a:p>
        </p:txBody>
      </p:sp>
      <p:sp>
        <p:nvSpPr>
          <p:cNvPr id="40" name="Rectangle 39"/>
          <p:cNvSpPr/>
          <p:nvPr/>
        </p:nvSpPr>
        <p:spPr>
          <a:xfrm>
            <a:off x="7522328" y="3832295"/>
            <a:ext cx="10995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smtClean="0"/>
              <a:t>Visual </a:t>
            </a:r>
          </a:p>
          <a:p>
            <a:pPr algn="ctr"/>
            <a:r>
              <a:rPr lang="en-US" sz="2000" b="1" dirty="0" smtClean="0"/>
              <a:t>Memory</a:t>
            </a:r>
            <a:endParaRPr lang="en-US" sz="2000" dirty="0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564" y="2917482"/>
            <a:ext cx="1478136" cy="1154456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6509451" y="3319998"/>
            <a:ext cx="20689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 smtClean="0"/>
              <a:t>Use learned classifiers</a:t>
            </a:r>
          </a:p>
        </p:txBody>
      </p:sp>
      <p:sp>
        <p:nvSpPr>
          <p:cNvPr id="43" name="Down Arrow 42"/>
          <p:cNvSpPr/>
          <p:nvPr/>
        </p:nvSpPr>
        <p:spPr bwMode="auto">
          <a:xfrm>
            <a:off x="3990975" y="4618971"/>
            <a:ext cx="533400" cy="638829"/>
          </a:xfrm>
          <a:prstGeom prst="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572000" y="4503003"/>
            <a:ext cx="457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Extract relevant properties and relations</a:t>
            </a:r>
          </a:p>
          <a:p>
            <a:r>
              <a:rPr lang="en-US" sz="1600" b="1" dirty="0" smtClean="0"/>
              <a:t>Extract learned mappings to words from semantic memory</a:t>
            </a:r>
            <a:endParaRPr lang="en-US" sz="1600" b="1" dirty="0"/>
          </a:p>
        </p:txBody>
      </p:sp>
      <p:grpSp>
        <p:nvGrpSpPr>
          <p:cNvPr id="47" name="Group 46"/>
          <p:cNvGrpSpPr/>
          <p:nvPr/>
        </p:nvGrpSpPr>
        <p:grpSpPr>
          <a:xfrm>
            <a:off x="3807521" y="2819043"/>
            <a:ext cx="998860" cy="576718"/>
            <a:chOff x="1315452" y="3080882"/>
            <a:chExt cx="998860" cy="576718"/>
          </a:xfrm>
        </p:grpSpPr>
        <p:pic>
          <p:nvPicPr>
            <p:cNvPr id="48" name="Picture 4" descr="http://cdn2.sbnation.com/products/large/1792/kinect.jpg?1345120439"/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315452" y="3320102"/>
              <a:ext cx="998860" cy="3374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TextBox 48"/>
            <p:cNvSpPr txBox="1"/>
            <p:nvPr/>
          </p:nvSpPr>
          <p:spPr bwMode="auto">
            <a:xfrm>
              <a:off x="1397801" y="3080882"/>
              <a:ext cx="83416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rtlCol="0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600" b="1" baseline="0" dirty="0" smtClean="0">
                  <a:solidFill>
                    <a:srgbClr val="000000"/>
                  </a:solidFill>
                </a:rPr>
                <a:t>Sensor</a:t>
              </a:r>
            </a:p>
          </p:txBody>
        </p:sp>
      </p:grpSp>
      <p:sp>
        <p:nvSpPr>
          <p:cNvPr id="50" name="Down Arrow 49"/>
          <p:cNvSpPr/>
          <p:nvPr/>
        </p:nvSpPr>
        <p:spPr bwMode="auto">
          <a:xfrm>
            <a:off x="4047979" y="3419355"/>
            <a:ext cx="533400" cy="471865"/>
          </a:xfrm>
          <a:prstGeom prst="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9433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3" grpId="0"/>
      <p:bldP spid="40" grpId="0"/>
      <p:bldP spid="42" grpId="0"/>
      <p:bldP spid="43" grpId="0" animBg="1"/>
      <p:bldP spid="44" grpId="0"/>
      <p:bldP spid="5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Parsing Language</a:t>
            </a:r>
            <a:r>
              <a:rPr lang="en-US" sz="2400" b="1" dirty="0" smtClean="0">
                <a:solidFill>
                  <a:schemeClr val="tx1"/>
                </a:solidFill>
              </a:rPr>
              <a:t/>
            </a:r>
            <a:br>
              <a:rPr lang="en-US" sz="2400" b="1" dirty="0" smtClean="0">
                <a:solidFill>
                  <a:schemeClr val="tx1"/>
                </a:solidFill>
              </a:rPr>
            </a:br>
            <a:r>
              <a:rPr lang="en-US" sz="2400" b="1" dirty="0" smtClean="0">
                <a:solidFill>
                  <a:schemeClr val="tx1"/>
                </a:solidFill>
              </a:rPr>
              <a:t>Perception, Working</a:t>
            </a:r>
            <a:r>
              <a:rPr lang="en-US" sz="2400" b="1" dirty="0">
                <a:solidFill>
                  <a:schemeClr val="tx1"/>
                </a:solidFill>
              </a:rPr>
              <a:t>, Procedural, Semantic → </a:t>
            </a:r>
            <a:r>
              <a:rPr lang="en-US" sz="2400" b="1" dirty="0" smtClean="0">
                <a:solidFill>
                  <a:schemeClr val="tx1"/>
                </a:solidFill>
              </a:rPr>
              <a:t>Working </a:t>
            </a:r>
            <a:r>
              <a:rPr lang="en-US" sz="2400" b="1" dirty="0">
                <a:solidFill>
                  <a:schemeClr val="tx1"/>
                </a:solidFill>
              </a:rPr>
              <a:t>Memory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43000" y="990601"/>
            <a:ext cx="6172200" cy="2362200"/>
          </a:xfr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171450" indent="-171450">
              <a:spcBef>
                <a:spcPts val="0"/>
              </a:spcBef>
              <a:buFont typeface="Courier New" panose="02070309020205020404" pitchFamily="49" charset="0"/>
              <a:buChar char="›"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The name of the game is tower-of-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hanoi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171450" indent="-171450">
              <a:spcBef>
                <a:spcPts val="0"/>
              </a:spcBef>
              <a:buFont typeface="Courier New" panose="02070309020205020404" pitchFamily="49" charset="0"/>
              <a:buChar char="›"/>
            </a:pPr>
            <a:r>
              <a:rPr lang="en-US" sz="1400" b="1" dirty="0" smtClean="0">
                <a:solidFill>
                  <a:srgbClr val="00682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Ok, please teach me the actions and goals of the game.</a:t>
            </a:r>
          </a:p>
          <a:p>
            <a:pPr marL="171450" indent="-171450">
              <a:spcBef>
                <a:spcPts val="0"/>
              </a:spcBef>
              <a:buFont typeface="Courier New" panose="02070309020205020404" pitchFamily="49" charset="0"/>
              <a:buChar char="›"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You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can move a clear block onto a clear object that is larger than the block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171450" indent="-171450">
              <a:spcBef>
                <a:spcPts val="0"/>
              </a:spcBef>
              <a:buFont typeface="Courier New" panose="02070309020205020404" pitchFamily="49" charset="0"/>
              <a:buChar char="›"/>
            </a:pPr>
            <a:r>
              <a:rPr lang="en-US" sz="1400" b="1" dirty="0" smtClean="0">
                <a:solidFill>
                  <a:srgbClr val="00682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don’t know the concept clear</a:t>
            </a:r>
            <a:r>
              <a:rPr lang="en-US" sz="14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171450" indent="-171450">
              <a:spcBef>
                <a:spcPts val="0"/>
              </a:spcBef>
              <a:buFont typeface="Courier New" panose="02070309020205020404" pitchFamily="49" charset="0"/>
              <a:buChar char="›"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an object is not below an object, then it is clear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spcBef>
                <a:spcPts val="0"/>
              </a:spcBef>
              <a:buFont typeface="Courier New" panose="02070309020205020404" pitchFamily="49" charset="0"/>
              <a:buChar char="›"/>
            </a:pPr>
            <a:r>
              <a:rPr lang="en-US" sz="1400" b="1" dirty="0" smtClean="0">
                <a:solidFill>
                  <a:srgbClr val="00682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Ok, I now understand the </a:t>
            </a:r>
            <a:r>
              <a:rPr lang="en-US" sz="1400" b="1" dirty="0">
                <a:solidFill>
                  <a:srgbClr val="00682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concept clear</a:t>
            </a:r>
            <a:r>
              <a:rPr lang="en-US" sz="14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171450" indent="-171450">
              <a:spcBef>
                <a:spcPts val="0"/>
              </a:spcBef>
              <a:buFont typeface="Courier New" panose="02070309020205020404" pitchFamily="49" charset="0"/>
              <a:buChar char="›"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The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goal is that a large block is on the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right location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and a medium block is on the large block and a small block is on the medium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block.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92652" y="4267200"/>
            <a:ext cx="5598541" cy="1055608"/>
          </a:xfrm>
          <a:prstGeom prst="roundRect">
            <a:avLst/>
          </a:prstGeom>
          <a:solidFill>
            <a:srgbClr val="CCECFF"/>
          </a:solidFill>
          <a:ln w="28575">
            <a:solidFill>
              <a:schemeClr val="tx1"/>
            </a:solidFill>
          </a:ln>
        </p:spPr>
        <p:txBody>
          <a:bodyPr wrap="square" lIns="9144" rIns="9144" rtlCol="0">
            <a:spAutoFit/>
          </a:bodyPr>
          <a:lstStyle/>
          <a:p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(a1 ^action move22 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^modifier can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^arg1(^type block ^prop clear)   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^arg2(^type object ^prop clear ^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(larger x1))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219200" y="1447800"/>
            <a:ext cx="6019800" cy="45720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0" name="Straight Arrow Connector 9"/>
          <p:cNvCxnSpPr>
            <a:stCxn id="9" idx="2"/>
          </p:cNvCxnSpPr>
          <p:nvPr/>
        </p:nvCxnSpPr>
        <p:spPr bwMode="auto">
          <a:xfrm>
            <a:off x="4229100" y="1905000"/>
            <a:ext cx="6754" cy="23622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Rectangle 12"/>
          <p:cNvSpPr/>
          <p:nvPr/>
        </p:nvSpPr>
        <p:spPr>
          <a:xfrm>
            <a:off x="7391400" y="4441061"/>
            <a:ext cx="11396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Working </a:t>
            </a:r>
            <a:endParaRPr lang="en-US" sz="2000" b="1" dirty="0" smtClean="0"/>
          </a:p>
          <a:p>
            <a:r>
              <a:rPr lang="en-US" sz="2000" b="1" dirty="0" smtClean="0"/>
              <a:t>Memory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 rot="5400000">
            <a:off x="6299656" y="1757958"/>
            <a:ext cx="430887" cy="4343399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vert270" wrap="square" rtlCol="0" anchor="ctr">
            <a:spAutoFit/>
          </a:bodyPr>
          <a:lstStyle/>
          <a:p>
            <a:r>
              <a:rPr lang="en-US" sz="1600" b="1" dirty="0" smtClean="0"/>
              <a:t>Deliberate reasoning (Procedural Memory)  </a:t>
            </a:r>
            <a:endParaRPr lang="en-US" sz="1600" b="1" dirty="0"/>
          </a:p>
        </p:txBody>
      </p:sp>
      <p:sp>
        <p:nvSpPr>
          <p:cNvPr id="11" name="Rectangle 10"/>
          <p:cNvSpPr/>
          <p:nvPr/>
        </p:nvSpPr>
        <p:spPr>
          <a:xfrm>
            <a:off x="963507" y="6072514"/>
            <a:ext cx="56375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smtClean="0"/>
              <a:t>Our goal is </a:t>
            </a:r>
            <a:r>
              <a:rPr lang="en-US" sz="2000" b="1" i="1" dirty="0" smtClean="0"/>
              <a:t>sufficient</a:t>
            </a:r>
            <a:r>
              <a:rPr lang="en-US" sz="2000" b="1" dirty="0" smtClean="0"/>
              <a:t>, </a:t>
            </a:r>
            <a:r>
              <a:rPr lang="en-US" sz="2000" b="1" i="1" dirty="0" smtClean="0"/>
              <a:t>efficient</a:t>
            </a:r>
            <a:r>
              <a:rPr lang="en-US" sz="2000" b="1" dirty="0" smtClean="0"/>
              <a:t> language processing</a:t>
            </a:r>
            <a:r>
              <a:rPr lang="en-US" sz="2000" b="1" i="1" dirty="0" smtClean="0"/>
              <a:t>.</a:t>
            </a:r>
            <a:endParaRPr lang="en-US" sz="2000" dirty="0"/>
          </a:p>
        </p:txBody>
      </p:sp>
      <p:sp>
        <p:nvSpPr>
          <p:cNvPr id="18" name="Rectangle 17"/>
          <p:cNvSpPr/>
          <p:nvPr/>
        </p:nvSpPr>
        <p:spPr>
          <a:xfrm>
            <a:off x="228601" y="4502617"/>
            <a:ext cx="1219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 smtClean="0"/>
              <a:t>Semantic</a:t>
            </a:r>
          </a:p>
          <a:p>
            <a:pPr algn="ctr"/>
            <a:r>
              <a:rPr lang="en-US" sz="1600" b="1" dirty="0" smtClean="0"/>
              <a:t>structure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2446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8" grpId="0" animBg="1"/>
      <p:bldP spid="9" grpId="0" animBg="1"/>
      <p:bldP spid="13" grpId="0"/>
      <p:bldP spid="17" grpId="0"/>
      <p:bldP spid="11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Construct Task Representation</a:t>
            </a:r>
            <a:r>
              <a:rPr lang="en-US" sz="2400" b="1" dirty="0" smtClean="0">
                <a:solidFill>
                  <a:schemeClr val="tx1"/>
                </a:solidFill>
              </a:rPr>
              <a:t/>
            </a:r>
            <a:br>
              <a:rPr lang="en-US" sz="2400" b="1" dirty="0" smtClean="0">
                <a:solidFill>
                  <a:schemeClr val="tx1"/>
                </a:solidFill>
              </a:rPr>
            </a:br>
            <a:r>
              <a:rPr lang="en-US" sz="2400" b="1" dirty="0" smtClean="0">
                <a:solidFill>
                  <a:schemeClr val="tx1"/>
                </a:solidFill>
              </a:rPr>
              <a:t>Working</a:t>
            </a:r>
            <a:r>
              <a:rPr lang="en-US" sz="2400" b="1" dirty="0">
                <a:solidFill>
                  <a:schemeClr val="tx1"/>
                </a:solidFill>
              </a:rPr>
              <a:t>, </a:t>
            </a:r>
            <a:r>
              <a:rPr lang="en-US" sz="2400" b="1" dirty="0" smtClean="0">
                <a:solidFill>
                  <a:schemeClr val="tx1"/>
                </a:solidFill>
              </a:rPr>
              <a:t>Procedural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 smtClean="0">
                <a:solidFill>
                  <a:schemeClr val="tx1"/>
                </a:solidFill>
              </a:rPr>
              <a:t>→ </a:t>
            </a:r>
            <a:r>
              <a:rPr lang="en-US" sz="2400" b="1" dirty="0">
                <a:solidFill>
                  <a:schemeClr val="tx1"/>
                </a:solidFill>
              </a:rPr>
              <a:t>Working, </a:t>
            </a:r>
            <a:r>
              <a:rPr lang="en-US" sz="2400" b="1" dirty="0" smtClean="0">
                <a:solidFill>
                  <a:schemeClr val="tx1"/>
                </a:solidFill>
              </a:rPr>
              <a:t>Semantic (&amp; Procedural)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538942" y="4715506"/>
            <a:ext cx="5334000" cy="1123712"/>
          </a:xfrm>
          <a:prstGeom prst="roundRect">
            <a:avLst/>
          </a:prstGeom>
          <a:solidFill>
            <a:srgbClr val="CCFFCC"/>
          </a:solidFill>
          <a:ln w="28575">
            <a:solidFill>
              <a:schemeClr val="tx1"/>
            </a:solidFill>
          </a:ln>
        </p:spPr>
        <p:txBody>
          <a:bodyPr wrap="square" lIns="9144" rIns="9144" rtlCol="0">
            <a:spAutoFit/>
          </a:bodyPr>
          <a:lstStyle/>
          <a:p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(w1 ^game (g1 ^name tower-of-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hanoi</a:t>
            </a:r>
            <a:endParaRPr lang="en-US" sz="12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^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(a1 ^goal (g1 ...)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^operator (c1 ^name stack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^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(C11 ...)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(C12 ...))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729442" y="3139625"/>
            <a:ext cx="4953000" cy="919401"/>
          </a:xfrm>
          <a:prstGeom prst="roundRect">
            <a:avLst/>
          </a:prstGeom>
          <a:solidFill>
            <a:srgbClr val="CCECFF"/>
          </a:solidFill>
          <a:ln w="28575">
            <a:solidFill>
              <a:schemeClr val="tx1"/>
            </a:solidFill>
          </a:ln>
        </p:spPr>
        <p:txBody>
          <a:bodyPr wrap="square" lIns="0" rIns="0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(a1 ^action move22 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^modifier can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^arg1(^type block ^prop clear)   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^arg2(^type object ^prop clear ^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(larger x1))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1729442" y="1295400"/>
            <a:ext cx="4953000" cy="715089"/>
          </a:xfrm>
          <a:prstGeom prst="roundRect">
            <a:avLst/>
          </a:prstGeom>
          <a:solidFill>
            <a:srgbClr val="CCECFF"/>
          </a:solidFill>
          <a:ln w="28575">
            <a:solidFill>
              <a:schemeClr val="tx1"/>
            </a:solidFill>
          </a:ln>
        </p:spPr>
        <p:txBody>
          <a:bodyPr wrap="square" lIns="9144" rIns="9144">
            <a:spAutoFit/>
          </a:bodyPr>
          <a:lstStyle/>
          <a:p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(n1 ^message object-description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^arg1(^id of ^arg1(^id name ^arg1 game))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^predicate tower-of-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hanoi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3" name="Rounded Rectangle 42"/>
          <p:cNvSpPr/>
          <p:nvPr/>
        </p:nvSpPr>
        <p:spPr>
          <a:xfrm>
            <a:off x="1729442" y="2225225"/>
            <a:ext cx="4953000" cy="715089"/>
          </a:xfrm>
          <a:prstGeom prst="roundRect">
            <a:avLst/>
          </a:prstGeom>
          <a:solidFill>
            <a:srgbClr val="CCECFF"/>
          </a:solidFill>
          <a:ln w="28575">
            <a:solidFill>
              <a:schemeClr val="tx1"/>
            </a:solidFill>
          </a:ln>
        </p:spPr>
        <p:txBody>
          <a:bodyPr wrap="square" lIns="9144" rIns="9144">
            <a:spAutoFit/>
          </a:bodyPr>
          <a:lstStyle/>
          <a:p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(g1 ^message object-description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^arg1 (^id goal)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^</a:t>
            </a:r>
            <a:r>
              <a:rPr lang="en-US" sz="12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subclause</a:t>
            </a:r>
            <a:r>
              <a:rPr lang="en-US" sz="12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…)</a:t>
            </a:r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Down Arrow 6"/>
          <p:cNvSpPr/>
          <p:nvPr/>
        </p:nvSpPr>
        <p:spPr bwMode="auto">
          <a:xfrm>
            <a:off x="3939242" y="4130225"/>
            <a:ext cx="533400" cy="519052"/>
          </a:xfrm>
          <a:prstGeom prst="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943094" y="2890415"/>
            <a:ext cx="525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+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3943094" y="1976015"/>
            <a:ext cx="525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+</a:t>
            </a:r>
            <a:endParaRPr lang="en-US" sz="1400" dirty="0"/>
          </a:p>
        </p:txBody>
      </p:sp>
      <p:sp>
        <p:nvSpPr>
          <p:cNvPr id="47" name="Rectangle 46"/>
          <p:cNvSpPr/>
          <p:nvPr/>
        </p:nvSpPr>
        <p:spPr>
          <a:xfrm>
            <a:off x="7419586" y="2228731"/>
            <a:ext cx="11396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/>
              <a:t>Working 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Memory</a:t>
            </a:r>
            <a:endParaRPr lang="en-US" sz="2000" dirty="0"/>
          </a:p>
        </p:txBody>
      </p:sp>
      <p:sp>
        <p:nvSpPr>
          <p:cNvPr id="50" name="Rectangle 49"/>
          <p:cNvSpPr/>
          <p:nvPr/>
        </p:nvSpPr>
        <p:spPr>
          <a:xfrm>
            <a:off x="6834842" y="4954197"/>
            <a:ext cx="20778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Working </a:t>
            </a:r>
            <a:r>
              <a:rPr lang="en-US" b="1" dirty="0" smtClean="0"/>
              <a:t>Memory &amp;</a:t>
            </a:r>
          </a:p>
          <a:p>
            <a:r>
              <a:rPr lang="en-US" b="1" dirty="0" smtClean="0"/>
              <a:t>Semantic Memory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 rot="5400000">
            <a:off x="6409658" y="2255100"/>
            <a:ext cx="461665" cy="4343399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vert270" wrap="square" rtlCol="0" anchor="ctr">
            <a:spAutoFit/>
          </a:bodyPr>
          <a:lstStyle/>
          <a:p>
            <a:r>
              <a:rPr lang="en-US" b="1" dirty="0" smtClean="0"/>
              <a:t>Deliberate reasoning (Procedural Memory)  </a:t>
            </a:r>
            <a:endParaRPr lang="en-US" b="1" dirty="0"/>
          </a:p>
        </p:txBody>
      </p:sp>
      <p:sp>
        <p:nvSpPr>
          <p:cNvPr id="14" name="Rectangle 13"/>
          <p:cNvSpPr/>
          <p:nvPr/>
        </p:nvSpPr>
        <p:spPr>
          <a:xfrm>
            <a:off x="584825" y="1329778"/>
            <a:ext cx="7537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Goal</a:t>
            </a:r>
          </a:p>
          <a:p>
            <a:pPr algn="ctr"/>
            <a:r>
              <a:rPr lang="en-US" b="1" dirty="0" smtClean="0"/>
              <a:t>Name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23184" y="2262551"/>
            <a:ext cx="127701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Goal</a:t>
            </a:r>
          </a:p>
          <a:p>
            <a:pPr algn="ctr"/>
            <a:r>
              <a:rPr lang="en-US" b="1" dirty="0" smtClean="0"/>
              <a:t>Description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23184" y="3198192"/>
            <a:ext cx="127701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Action</a:t>
            </a:r>
          </a:p>
          <a:p>
            <a:pPr algn="ctr"/>
            <a:r>
              <a:rPr lang="en-US" b="1" dirty="0" smtClean="0"/>
              <a:t>Description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181600" y="6055582"/>
            <a:ext cx="4038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Learning (chunking) converts deliberate processing to reactive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93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3" grpId="0" animBg="1"/>
      <p:bldP spid="41" grpId="0" animBg="1"/>
      <p:bldP spid="43" grpId="0" animBg="1"/>
      <p:bldP spid="7" grpId="0" animBg="1"/>
      <p:bldP spid="48" grpId="0"/>
      <p:bldP spid="49" grpId="0"/>
      <p:bldP spid="47" grpId="0"/>
      <p:bldP spid="50" grpId="0"/>
      <p:bldP spid="51" grpId="0"/>
      <p:bldP spid="14" grpId="0"/>
      <p:bldP spid="15" grpId="0"/>
      <p:bldP spid="16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6477000"/>
            <a:ext cx="2590800" cy="3810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Interpret and Operationalize Task Representation</a:t>
            </a:r>
            <a:r>
              <a:rPr lang="en-US" sz="2400" b="1" dirty="0" smtClean="0">
                <a:solidFill>
                  <a:schemeClr val="tx1"/>
                </a:solidFill>
                <a:latin typeface="+mn-lt"/>
              </a:rPr>
              <a:t/>
            </a:r>
            <a:br>
              <a:rPr lang="en-US" sz="2400" b="1" dirty="0" smtClean="0">
                <a:solidFill>
                  <a:schemeClr val="tx1"/>
                </a:solidFill>
                <a:latin typeface="+mn-lt"/>
              </a:rPr>
            </a:br>
            <a:r>
              <a:rPr lang="en-US" sz="2400" b="1" dirty="0">
                <a:solidFill>
                  <a:schemeClr val="tx1"/>
                </a:solidFill>
                <a:latin typeface="+mn-lt"/>
              </a:rPr>
              <a:t>Working, Procedural → Working, </a:t>
            </a:r>
            <a:r>
              <a:rPr lang="en-US" sz="2400" b="1" dirty="0" smtClean="0">
                <a:solidFill>
                  <a:schemeClr val="tx1"/>
                </a:solidFill>
                <a:latin typeface="+mn-lt"/>
              </a:rPr>
              <a:t>Procedural</a:t>
            </a:r>
            <a:endParaRPr lang="en-US" sz="24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21314" y="2234396"/>
            <a:ext cx="4736686" cy="1225868"/>
          </a:xfrm>
          <a:prstGeom prst="roundRect">
            <a:avLst/>
          </a:prstGeom>
          <a:solidFill>
            <a:srgbClr val="CCECFF"/>
          </a:solidFill>
          <a:ln w="28575">
            <a:solidFill>
              <a:schemeClr val="tx1"/>
            </a:solidFill>
          </a:ln>
        </p:spPr>
        <p:txBody>
          <a:bodyPr wrap="square" lIns="9144" rIns="9144" rtlCol="0">
            <a:spAutoFit/>
          </a:bodyPr>
          <a:lstStyle/>
          <a:p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(w1 ^object (o1 ^type block ^color yellow ^size small)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o2 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^type block ^color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red ^size medium)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...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^relation (r1 ^type on ^arg1 o1 ^arg2 o2) 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...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^property (p1 ^name clear ^object o1))</a:t>
            </a:r>
            <a:endParaRPr lang="en-US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21314" y="914400"/>
            <a:ext cx="4736686" cy="1038582"/>
          </a:xfrm>
          <a:prstGeom prst="roundRect">
            <a:avLst/>
          </a:prstGeom>
          <a:solidFill>
            <a:srgbClr val="CCECFF"/>
          </a:solidFill>
          <a:ln w="28575">
            <a:solidFill>
              <a:schemeClr val="tx1"/>
            </a:solidFill>
          </a:ln>
        </p:spPr>
        <p:txBody>
          <a:bodyPr wrap="square" lIns="9144" rIns="9144" rtlCol="0">
            <a:spAutoFit/>
          </a:bodyPr>
          <a:lstStyle/>
          <a:p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(w1 ^game(g1 ^name tower-of-</a:t>
            </a:r>
            <a:r>
              <a:rPr lang="en-US" sz="11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hanoi</a:t>
            </a:r>
            <a:endParaRPr lang="en-US" sz="11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^</a:t>
            </a:r>
            <a:r>
              <a:rPr lang="en-US" sz="11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(a1 ^goal (g1 ...)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^operator(c1 ^name stack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^</a:t>
            </a:r>
            <a:r>
              <a:rPr lang="en-US" sz="11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(C11 ...)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(C12 ...))</a:t>
            </a:r>
            <a:endParaRPr lang="en-US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31424" y="4276636"/>
            <a:ext cx="1543050" cy="664012"/>
          </a:xfrm>
          <a:prstGeom prst="roundRect">
            <a:avLst/>
          </a:prstGeom>
          <a:solidFill>
            <a:srgbClr val="CCECFF"/>
          </a:solidFill>
          <a:ln w="28575">
            <a:solidFill>
              <a:schemeClr val="tx1"/>
            </a:solidFill>
          </a:ln>
        </p:spPr>
        <p:txBody>
          <a:bodyPr wrap="square" lIns="9144" rIns="9144" rtlCol="0">
            <a:spAutoFit/>
          </a:bodyPr>
          <a:lstStyle/>
          <a:p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(o1 ^name stack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^arg1 block1</a:t>
            </a:r>
          </a:p>
          <a:p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^arg2 block3)</a:t>
            </a:r>
            <a:endParaRPr lang="en-US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786798" y="5176838"/>
            <a:ext cx="3385402" cy="614362"/>
            <a:chOff x="4361792" y="5610225"/>
            <a:chExt cx="4172609" cy="614362"/>
          </a:xfrm>
        </p:grpSpPr>
        <p:sp>
          <p:nvSpPr>
            <p:cNvPr id="18" name="Cube 17"/>
            <p:cNvSpPr/>
            <p:nvPr/>
          </p:nvSpPr>
          <p:spPr bwMode="auto">
            <a:xfrm>
              <a:off x="5762296" y="5919787"/>
              <a:ext cx="1371601" cy="304800"/>
            </a:xfrm>
            <a:prstGeom prst="cube">
              <a:avLst>
                <a:gd name="adj" fmla="val 59375"/>
              </a:avLst>
            </a:prstGeom>
            <a:solidFill>
              <a:srgbClr val="C0804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9" name="Cube 18"/>
            <p:cNvSpPr/>
            <p:nvPr/>
          </p:nvSpPr>
          <p:spPr bwMode="auto">
            <a:xfrm>
              <a:off x="6172200" y="5772150"/>
              <a:ext cx="609600" cy="304800"/>
            </a:xfrm>
            <a:prstGeom prst="cube">
              <a:avLst/>
            </a:prstGeom>
            <a:solidFill>
              <a:srgbClr val="FF696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0" name="Cube 19"/>
            <p:cNvSpPr/>
            <p:nvPr/>
          </p:nvSpPr>
          <p:spPr bwMode="auto">
            <a:xfrm>
              <a:off x="6296025" y="5610225"/>
              <a:ext cx="381000" cy="228600"/>
            </a:xfrm>
            <a:prstGeom prst="cube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1" name="Cube 20"/>
            <p:cNvSpPr/>
            <p:nvPr/>
          </p:nvSpPr>
          <p:spPr bwMode="auto">
            <a:xfrm>
              <a:off x="7162800" y="5919787"/>
              <a:ext cx="1371601" cy="304800"/>
            </a:xfrm>
            <a:prstGeom prst="cube">
              <a:avLst>
                <a:gd name="adj" fmla="val 59375"/>
              </a:avLst>
            </a:prstGeom>
            <a:solidFill>
              <a:srgbClr val="77DAFD"/>
            </a:solidFill>
            <a:ln w="952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2" name="Cube 21"/>
            <p:cNvSpPr/>
            <p:nvPr/>
          </p:nvSpPr>
          <p:spPr bwMode="auto">
            <a:xfrm>
              <a:off x="7416815" y="5772150"/>
              <a:ext cx="863569" cy="304800"/>
            </a:xfrm>
            <a:prstGeom prst="cube">
              <a:avLst>
                <a:gd name="adj" fmla="val 59375"/>
              </a:avLst>
            </a:prstGeom>
            <a:solidFill>
              <a:srgbClr val="92D05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Cube 22"/>
            <p:cNvSpPr/>
            <p:nvPr/>
          </p:nvSpPr>
          <p:spPr bwMode="auto">
            <a:xfrm>
              <a:off x="4361792" y="5919787"/>
              <a:ext cx="1371601" cy="304800"/>
            </a:xfrm>
            <a:prstGeom prst="cube">
              <a:avLst>
                <a:gd name="adj" fmla="val 59375"/>
              </a:avLst>
            </a:prstGeom>
            <a:solidFill>
              <a:srgbClr val="FF9999"/>
            </a:solidFill>
            <a:ln w="9525" cap="flat" cmpd="sng" algn="ctr">
              <a:solidFill>
                <a:srgbClr val="FF7C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7" name="Freeform 16"/>
          <p:cNvSpPr/>
          <p:nvPr/>
        </p:nvSpPr>
        <p:spPr bwMode="auto">
          <a:xfrm>
            <a:off x="4508074" y="4925711"/>
            <a:ext cx="1123950" cy="451153"/>
          </a:xfrm>
          <a:custGeom>
            <a:avLst/>
            <a:gdLst>
              <a:gd name="connsiteX0" fmla="*/ 0 w 1123950"/>
              <a:gd name="connsiteY0" fmla="*/ 279703 h 451153"/>
              <a:gd name="connsiteX1" fmla="*/ 742950 w 1123950"/>
              <a:gd name="connsiteY1" fmla="*/ 3478 h 451153"/>
              <a:gd name="connsiteX2" fmla="*/ 1123950 w 1123950"/>
              <a:gd name="connsiteY2" fmla="*/ 451153 h 4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23950" h="451153">
                <a:moveTo>
                  <a:pt x="0" y="279703"/>
                </a:moveTo>
                <a:cubicBezTo>
                  <a:pt x="277812" y="127303"/>
                  <a:pt x="555625" y="-25097"/>
                  <a:pt x="742950" y="3478"/>
                </a:cubicBezTo>
                <a:cubicBezTo>
                  <a:pt x="930275" y="32053"/>
                  <a:pt x="1027112" y="241603"/>
                  <a:pt x="1123950" y="451153"/>
                </a:cubicBezTo>
              </a:path>
            </a:pathLst>
          </a:custGeom>
          <a:noFill/>
          <a:ln w="28575" cap="flat" cmpd="sng" algn="ctr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134224" y="1749593"/>
            <a:ext cx="11396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Working </a:t>
            </a:r>
            <a:endParaRPr lang="en-US" sz="2000" b="1" dirty="0" smtClean="0"/>
          </a:p>
          <a:p>
            <a:r>
              <a:rPr lang="en-US" sz="2000" b="1" dirty="0" smtClean="0"/>
              <a:t>Memory</a:t>
            </a:r>
            <a:endParaRPr lang="en-US" sz="2000" dirty="0"/>
          </a:p>
        </p:txBody>
      </p:sp>
      <p:sp>
        <p:nvSpPr>
          <p:cNvPr id="29" name="Rectangle 28"/>
          <p:cNvSpPr/>
          <p:nvPr/>
        </p:nvSpPr>
        <p:spPr>
          <a:xfrm>
            <a:off x="298939" y="1215430"/>
            <a:ext cx="16453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Task </a:t>
            </a:r>
          </a:p>
          <a:p>
            <a:pPr algn="ctr"/>
            <a:r>
              <a:rPr lang="en-US" b="1" dirty="0" smtClean="0"/>
              <a:t>Representation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98939" y="2364432"/>
            <a:ext cx="16453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Environment </a:t>
            </a:r>
          </a:p>
          <a:p>
            <a:pPr algn="ctr"/>
            <a:r>
              <a:rPr lang="en-US" b="1" dirty="0" smtClean="0"/>
              <a:t>Representation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4226809" y="1949648"/>
            <a:ext cx="5256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+</a:t>
            </a:r>
            <a:endParaRPr lang="en-US" sz="1400" dirty="0"/>
          </a:p>
        </p:txBody>
      </p:sp>
      <p:sp>
        <p:nvSpPr>
          <p:cNvPr id="34" name="Down Arrow 33"/>
          <p:cNvSpPr/>
          <p:nvPr/>
        </p:nvSpPr>
        <p:spPr bwMode="auto">
          <a:xfrm>
            <a:off x="4222957" y="3595748"/>
            <a:ext cx="533400" cy="519052"/>
          </a:xfrm>
          <a:prstGeom prst="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 rot="5400000">
            <a:off x="5690365" y="2794766"/>
            <a:ext cx="677108" cy="2267759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vert270" wrap="square" rtlCol="0" anchor="ctr">
            <a:spAutoFit/>
          </a:bodyPr>
          <a:lstStyle/>
          <a:p>
            <a:r>
              <a:rPr lang="en-US" sz="1600" b="1" dirty="0" smtClean="0"/>
              <a:t>Deliberate reasoning</a:t>
            </a:r>
          </a:p>
          <a:p>
            <a:r>
              <a:rPr lang="en-US" sz="1600" b="1" dirty="0" smtClean="0"/>
              <a:t>(Procedural Memory)  </a:t>
            </a:r>
            <a:endParaRPr lang="en-US" sz="1600" b="1" dirty="0"/>
          </a:p>
        </p:txBody>
      </p:sp>
      <p:sp>
        <p:nvSpPr>
          <p:cNvPr id="36" name="Rectangle 35"/>
          <p:cNvSpPr/>
          <p:nvPr/>
        </p:nvSpPr>
        <p:spPr>
          <a:xfrm>
            <a:off x="6172198" y="4489252"/>
            <a:ext cx="29483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Chunking converts deliberate processing to reactive processing (20x speedup)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15445" y="5345668"/>
            <a:ext cx="141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Environment</a:t>
            </a:r>
            <a:endParaRPr lang="en-US" dirty="0"/>
          </a:p>
        </p:txBody>
      </p:sp>
      <p:cxnSp>
        <p:nvCxnSpPr>
          <p:cNvPr id="6" name="Curved Connector 5"/>
          <p:cNvCxnSpPr>
            <a:stCxn id="35" idx="3"/>
          </p:cNvCxnSpPr>
          <p:nvPr/>
        </p:nvCxnSpPr>
        <p:spPr bwMode="auto">
          <a:xfrm rot="5400000" flipH="1" flipV="1">
            <a:off x="6314579" y="3642985"/>
            <a:ext cx="338555" cy="909876"/>
          </a:xfrm>
          <a:prstGeom prst="curvedConnector4">
            <a:avLst>
              <a:gd name="adj1" fmla="val -67522"/>
              <a:gd name="adj2" fmla="val 119899"/>
            </a:avLst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91494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7" grpId="0" animBg="1"/>
      <p:bldP spid="28" grpId="0"/>
      <p:bldP spid="29" grpId="0"/>
      <p:bldP spid="30" grpId="0"/>
      <p:bldP spid="33" grpId="0"/>
      <p:bldP spid="34" grpId="0" animBg="1"/>
      <p:bldP spid="35" grpId="0"/>
      <p:bldP spid="36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latin typeface="+mn-lt"/>
              </a:rPr>
              <a:t>Search for a Solution</a:t>
            </a:r>
            <a:r>
              <a:rPr lang="en-US" sz="2400" b="1" dirty="0" smtClean="0">
                <a:latin typeface="+mn-lt"/>
              </a:rPr>
              <a:t/>
            </a:r>
            <a:br>
              <a:rPr lang="en-US" sz="2400" b="1" dirty="0" smtClean="0">
                <a:latin typeface="+mn-lt"/>
              </a:rPr>
            </a:br>
            <a:r>
              <a:rPr lang="en-US" sz="2400" b="1" dirty="0">
                <a:solidFill>
                  <a:schemeClr val="tx1"/>
                </a:solidFill>
                <a:latin typeface="+mn-lt"/>
              </a:rPr>
              <a:t>Working, Procedural → Working, </a:t>
            </a:r>
            <a:r>
              <a:rPr lang="en-US" sz="2400" b="1" dirty="0" smtClean="0">
                <a:solidFill>
                  <a:schemeClr val="tx1"/>
                </a:solidFill>
                <a:latin typeface="+mn-lt"/>
              </a:rPr>
              <a:t>Procedural</a:t>
            </a:r>
            <a:endParaRPr lang="en-US" sz="24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06379-1C60-4F51-AADB-BC9312F125C0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 rot="5400000">
            <a:off x="3169059" y="2029026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 rot="5400000">
            <a:off x="3169059" y="2758719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 rot="5400000">
            <a:off x="2774718" y="2758719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 rot="5400000">
            <a:off x="3563400" y="2758719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>
            <a:stCxn id="34" idx="6"/>
            <a:endCxn id="51" idx="2"/>
          </p:cNvCxnSpPr>
          <p:nvPr/>
        </p:nvCxnSpPr>
        <p:spPr>
          <a:xfrm rot="5400000">
            <a:off x="3022348" y="2515495"/>
            <a:ext cx="511557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4" idx="6"/>
            <a:endCxn id="53" idx="3"/>
          </p:cNvCxnSpPr>
          <p:nvPr/>
        </p:nvCxnSpPr>
        <p:spPr>
          <a:xfrm rot="5400000" flipV="1">
            <a:off x="3160546" y="2377297"/>
            <a:ext cx="543502" cy="30834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34" idx="6"/>
            <a:endCxn id="52" idx="1"/>
          </p:cNvCxnSpPr>
          <p:nvPr/>
        </p:nvCxnSpPr>
        <p:spPr>
          <a:xfrm rot="5400000">
            <a:off x="2852206" y="2377298"/>
            <a:ext cx="543502" cy="3083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 rot="5400000">
            <a:off x="1564850" y="3492720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 rot="5400000">
            <a:off x="1170509" y="3492720"/>
            <a:ext cx="218136" cy="243245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 rot="5400000">
            <a:off x="1959191" y="3492720"/>
            <a:ext cx="218136" cy="24324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/>
          <p:cNvCxnSpPr>
            <a:endCxn id="61" idx="2"/>
          </p:cNvCxnSpPr>
          <p:nvPr/>
        </p:nvCxnSpPr>
        <p:spPr>
          <a:xfrm rot="5400000">
            <a:off x="1418139" y="3249496"/>
            <a:ext cx="511557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64" idx="3"/>
          </p:cNvCxnSpPr>
          <p:nvPr/>
        </p:nvCxnSpPr>
        <p:spPr>
          <a:xfrm rot="5400000" flipV="1">
            <a:off x="1556337" y="3111298"/>
            <a:ext cx="543502" cy="30834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62" idx="1"/>
          </p:cNvCxnSpPr>
          <p:nvPr/>
        </p:nvCxnSpPr>
        <p:spPr>
          <a:xfrm rot="5400000">
            <a:off x="1247997" y="3111299"/>
            <a:ext cx="543502" cy="3083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 rot="5400000">
            <a:off x="3174862" y="1254361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 rot="5400000">
            <a:off x="2780521" y="1984054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 rot="5400000">
            <a:off x="3569203" y="1984054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>
            <a:stCxn id="24" idx="6"/>
            <a:endCxn id="34" idx="2"/>
          </p:cNvCxnSpPr>
          <p:nvPr/>
        </p:nvCxnSpPr>
        <p:spPr>
          <a:xfrm rot="5400000">
            <a:off x="3002763" y="1760414"/>
            <a:ext cx="556529" cy="58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4" idx="6"/>
            <a:endCxn id="26" idx="3"/>
          </p:cNvCxnSpPr>
          <p:nvPr/>
        </p:nvCxnSpPr>
        <p:spPr>
          <a:xfrm rot="5400000" flipV="1">
            <a:off x="3166349" y="1602632"/>
            <a:ext cx="543502" cy="30834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4" idx="6"/>
            <a:endCxn id="25" idx="1"/>
          </p:cNvCxnSpPr>
          <p:nvPr/>
        </p:nvCxnSpPr>
        <p:spPr>
          <a:xfrm rot="5400000">
            <a:off x="2858008" y="1602632"/>
            <a:ext cx="543502" cy="3083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81000" y="4143285"/>
            <a:ext cx="7848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If search fails, asks for instruction. 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Search is hierarchical, so can succeed at the abstract level, but fail for primitive execution and ask for help. </a:t>
            </a:r>
            <a:endParaRPr lang="en-US" sz="2400" dirty="0"/>
          </a:p>
        </p:txBody>
      </p:sp>
      <p:sp>
        <p:nvSpPr>
          <p:cNvPr id="35" name="Oval 34"/>
          <p:cNvSpPr/>
          <p:nvPr/>
        </p:nvSpPr>
        <p:spPr>
          <a:xfrm rot="5400000">
            <a:off x="4361019" y="2774008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 rot="5400000">
            <a:off x="3966678" y="2774008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 rot="5400000">
            <a:off x="4755360" y="2774008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26" idx="7"/>
            <a:endCxn id="35" idx="2"/>
          </p:cNvCxnSpPr>
          <p:nvPr/>
        </p:nvCxnSpPr>
        <p:spPr>
          <a:xfrm>
            <a:off x="3764272" y="2182800"/>
            <a:ext cx="705815" cy="60376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26" idx="7"/>
            <a:endCxn id="39" idx="3"/>
          </p:cNvCxnSpPr>
          <p:nvPr/>
        </p:nvCxnSpPr>
        <p:spPr>
          <a:xfrm>
            <a:off x="3764272" y="2182800"/>
            <a:ext cx="1014156" cy="63570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26" idx="7"/>
            <a:endCxn id="37" idx="2"/>
          </p:cNvCxnSpPr>
          <p:nvPr/>
        </p:nvCxnSpPr>
        <p:spPr>
          <a:xfrm>
            <a:off x="3764272" y="2182800"/>
            <a:ext cx="311474" cy="60376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 rot="5400000">
            <a:off x="1959191" y="2758720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 rot="5400000">
            <a:off x="1564850" y="2758720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 rot="5400000">
            <a:off x="2353532" y="2758720"/>
            <a:ext cx="218136" cy="243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53"/>
          <p:cNvCxnSpPr>
            <a:stCxn id="25" idx="5"/>
            <a:endCxn id="48" idx="2"/>
          </p:cNvCxnSpPr>
          <p:nvPr/>
        </p:nvCxnSpPr>
        <p:spPr>
          <a:xfrm flipH="1">
            <a:off x="2068259" y="2182800"/>
            <a:ext cx="735330" cy="5884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25" idx="5"/>
            <a:endCxn id="50" idx="2"/>
          </p:cNvCxnSpPr>
          <p:nvPr/>
        </p:nvCxnSpPr>
        <p:spPr>
          <a:xfrm flipH="1">
            <a:off x="2462600" y="2182800"/>
            <a:ext cx="340989" cy="5884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5" idx="5"/>
            <a:endCxn id="49" idx="1"/>
          </p:cNvCxnSpPr>
          <p:nvPr/>
        </p:nvCxnSpPr>
        <p:spPr>
          <a:xfrm flipH="1">
            <a:off x="1759919" y="2182800"/>
            <a:ext cx="1043670" cy="6204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5400000">
            <a:off x="6346123" y="-369214"/>
            <a:ext cx="800219" cy="479553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vert270" wrap="square" rtlCol="0" anchor="ctr">
            <a:spAutoFit/>
          </a:bodyPr>
          <a:lstStyle/>
          <a:p>
            <a:r>
              <a:rPr lang="en-US" sz="2000" b="1" dirty="0" smtClean="0"/>
              <a:t>Deliberate reasoning</a:t>
            </a:r>
          </a:p>
          <a:p>
            <a:r>
              <a:rPr lang="en-US" sz="2000" b="1" dirty="0" smtClean="0"/>
              <a:t>(Procedural Memory with Working Memory)  </a:t>
            </a:r>
            <a:endParaRPr lang="en-US" sz="2000" b="1" dirty="0"/>
          </a:p>
        </p:txBody>
      </p:sp>
      <p:sp>
        <p:nvSpPr>
          <p:cNvPr id="38" name="TextBox 37"/>
          <p:cNvSpPr txBox="1"/>
          <p:nvPr/>
        </p:nvSpPr>
        <p:spPr>
          <a:xfrm rot="5400000">
            <a:off x="5852869" y="3466308"/>
            <a:ext cx="800219" cy="5333022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vert270" wrap="square" rtlCol="0" anchor="ctr">
            <a:spAutoFit/>
          </a:bodyPr>
          <a:lstStyle/>
          <a:p>
            <a:r>
              <a:rPr lang="en-US" sz="2000" b="1" dirty="0" smtClean="0"/>
              <a:t>Chunking coverts the search results to rules that implement a policy to select actions directly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3003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51" grpId="0" animBg="1"/>
      <p:bldP spid="52" grpId="0" animBg="1"/>
      <p:bldP spid="53" grpId="0" animBg="1"/>
      <p:bldP spid="61" grpId="0" animBg="1"/>
      <p:bldP spid="62" grpId="0" animBg="1"/>
      <p:bldP spid="64" grpId="0" animBg="1"/>
      <p:bldP spid="25" grpId="0" animBg="1"/>
      <p:bldP spid="26" grpId="0" animBg="1"/>
      <p:bldP spid="33" grpId="0"/>
      <p:bldP spid="35" grpId="0" animBg="1"/>
      <p:bldP spid="37" grpId="0" animBg="1"/>
      <p:bldP spid="39" grpId="0" animBg="1"/>
      <p:bldP spid="48" grpId="0" animBg="1"/>
      <p:bldP spid="49" grpId="0" animBg="1"/>
      <p:bldP spid="50" grpId="0" animBg="1"/>
      <p:bldP spid="38" grpId="0"/>
    </p:bldLst>
  </p:timing>
</p:sld>
</file>

<file path=ppt/theme/theme1.xml><?xml version="1.0" encoding="utf-8"?>
<a:theme xmlns:a="http://schemas.openxmlformats.org/drawingml/2006/main" name="Parser-2015-smal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Parser-2015-small</Template>
  <TotalTime>16824</TotalTime>
  <Words>1759</Words>
  <Application>Microsoft Office PowerPoint</Application>
  <PresentationFormat>On-screen Show (4:3)</PresentationFormat>
  <Paragraphs>407</Paragraphs>
  <Slides>24</Slides>
  <Notes>8</Notes>
  <HiddenSlides>6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Parser-2015-small</vt:lpstr>
      <vt:lpstr>Interactive Task Learning: Language Processing for Rosie</vt:lpstr>
      <vt:lpstr>Interactive Task Learning Shiwali Mohan, James Kirk, Aaron Mininger</vt:lpstr>
      <vt:lpstr>Current Research in Interactive Task Learning in Soar: Rosie</vt:lpstr>
      <vt:lpstr>Processing for Task Learning</vt:lpstr>
      <vt:lpstr>Extract internal representation of objects in the world  Perception, Semantic Memory → Working Memory</vt:lpstr>
      <vt:lpstr>Parsing Language Perception, Working, Procedural, Semantic → Working Memory</vt:lpstr>
      <vt:lpstr>Construct Task Representation Working, Procedural → Working, Semantic (&amp; Procedural)</vt:lpstr>
      <vt:lpstr>Interpret and Operationalize Task Representation Working, Procedural → Working, Procedural</vt:lpstr>
      <vt:lpstr>Search for a Solution Working, Procedural → Working, Procedural</vt:lpstr>
      <vt:lpstr>PowerPoint Presentation</vt:lpstr>
      <vt:lpstr>Language Processing Goals</vt:lpstr>
      <vt:lpstr>Two Approaches</vt:lpstr>
      <vt:lpstr>Parser Properties</vt:lpstr>
      <vt:lpstr>Example Sentences Last Year</vt:lpstr>
      <vt:lpstr>Example Sentences this Year</vt:lpstr>
      <vt:lpstr>Sentence processing in LUCIA</vt:lpstr>
      <vt:lpstr>The comprehension engine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Science and Engineering of the Soar Cognitive Architecture</dc:title>
  <dc:creator>John Laird</dc:creator>
  <cp:lastModifiedBy>John Laird</cp:lastModifiedBy>
  <cp:revision>843</cp:revision>
  <cp:lastPrinted>2013-11-11T16:40:52Z</cp:lastPrinted>
  <dcterms:created xsi:type="dcterms:W3CDTF">2006-08-16T00:00:00Z</dcterms:created>
  <dcterms:modified xsi:type="dcterms:W3CDTF">2016-06-09T14:55:17Z</dcterms:modified>
</cp:coreProperties>
</file>